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6"/>
  </p:notesMasterIdLst>
  <p:sldIdLst>
    <p:sldId id="415" r:id="rId2"/>
    <p:sldId id="416" r:id="rId3"/>
    <p:sldId id="417" r:id="rId4"/>
    <p:sldId id="418" r:id="rId5"/>
    <p:sldId id="419" r:id="rId6"/>
    <p:sldId id="420" r:id="rId7"/>
    <p:sldId id="427" r:id="rId8"/>
    <p:sldId id="421" r:id="rId9"/>
    <p:sldId id="422" r:id="rId10"/>
    <p:sldId id="428" r:id="rId11"/>
    <p:sldId id="423" r:id="rId12"/>
    <p:sldId id="424" r:id="rId13"/>
    <p:sldId id="425" r:id="rId14"/>
    <p:sldId id="42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66"/>
    <a:srgbClr val="3333FF"/>
    <a:srgbClr val="008080"/>
    <a:srgbClr val="339966"/>
    <a:srgbClr val="00CC00"/>
    <a:srgbClr val="FF00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94631" autoAdjust="0"/>
  </p:normalViewPr>
  <p:slideViewPr>
    <p:cSldViewPr>
      <p:cViewPr varScale="1">
        <p:scale>
          <a:sx n="68" d="100"/>
          <a:sy n="68" d="100"/>
        </p:scale>
        <p:origin x="-10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E12AC17-3EA1-4FF5-A4F5-A94031FA3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</p:grpSp>
        <p:sp>
          <p:nvSpPr>
            <p:cNvPr id="6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C857-BB69-490A-B706-C65BE204259D}" type="datetimeFigureOut">
              <a:rPr lang="en-US"/>
              <a:pPr>
                <a:defRPr/>
              </a:pPr>
              <a:t>11/19/2009</a:t>
            </a:fld>
            <a:endParaRPr lang="en-CA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2B2C-6DFB-4CD7-8D68-F5E26F74A1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32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BC6BC2E-53D9-426A-AA96-6CB31B4AC688}" type="datetimeFigureOut">
              <a:rPr lang="en-US"/>
              <a:pPr>
                <a:defRPr/>
              </a:pPr>
              <a:t>11/19/2009</a:t>
            </a:fld>
            <a:endParaRPr lang="en-CA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7E512F2-4762-46F7-8038-B33322DF0AA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Confusion &amp; Damage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Relevant Factors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More similarity is acceptable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When the marks are likely to be closely scrutinized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E.g. expensive goods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When the wares are very different, so that a consumer is unlikely to think there is an association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E.g. “Dart” for plastic cup lids and for cars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Less similarity is acceptable when one mark is very famous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E.g. Visa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ultimate question is always likelihood of confusion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See also the factors relevant under the Trade-marks Act: s6(5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Damage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Distinguish 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Damage as an element of the tort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The remedy of damages 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Damage is an element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In principle, without establishing damage </a:t>
            </a:r>
            <a:r>
              <a:rPr lang="en-US" i="1" baseline="0" dirty="0" smtClean="0">
                <a:latin typeface="Garamond" pitchFamily="18" charset="0"/>
              </a:rPr>
              <a:t>no remedies are available</a:t>
            </a:r>
          </a:p>
          <a:p>
            <a:pPr lvl="1"/>
            <a:r>
              <a:rPr lang="en-US" baseline="0" dirty="0" err="1" smtClean="0">
                <a:latin typeface="Garamond" pitchFamily="18" charset="0"/>
              </a:rPr>
              <a:t>Ie</a:t>
            </a:r>
            <a:r>
              <a:rPr lang="en-US" baseline="0" dirty="0" smtClean="0">
                <a:latin typeface="Garamond" pitchFamily="18" charset="0"/>
              </a:rPr>
              <a:t> an injunction is not available unless damage is shown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Damages is also a remedy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damages which must be shown to establish the tort is </a:t>
            </a:r>
            <a:r>
              <a:rPr lang="en-US" i="1" baseline="0" dirty="0" smtClean="0">
                <a:latin typeface="Garamond" pitchFamily="18" charset="0"/>
              </a:rPr>
              <a:t>not the same as that which must be shown to be entitled to the remedy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Damage as an Element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It is </a:t>
            </a:r>
            <a:r>
              <a:rPr lang="en-US" i="1" baseline="0" dirty="0" smtClean="0">
                <a:latin typeface="Garamond" pitchFamily="18" charset="0"/>
              </a:rPr>
              <a:t>not necessary to show actual damage as an element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It is in principle necessary to show </a:t>
            </a:r>
            <a:r>
              <a:rPr lang="en-US" i="1" baseline="0" dirty="0" smtClean="0">
                <a:latin typeface="Garamond" pitchFamily="18" charset="0"/>
              </a:rPr>
              <a:t>likelihood of actual damage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Damage as an Element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While damage is in principle an element it is very easy to show likelihood of actual damage once reputation and confusion has been established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See e.g. The </a:t>
            </a:r>
            <a:r>
              <a:rPr lang="en-US" baseline="0" dirty="0" err="1" smtClean="0">
                <a:latin typeface="Garamond" pitchFamily="18" charset="0"/>
              </a:rPr>
              <a:t>Noshery</a:t>
            </a:r>
            <a:r>
              <a:rPr lang="en-US" baseline="0" dirty="0" smtClean="0">
                <a:latin typeface="Garamond" pitchFamily="18" charset="0"/>
              </a:rPr>
              <a:t> Ltd. v. The Penthouse Motor Inn Ltd. 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But cf. Harrods Ltd v </a:t>
            </a:r>
            <a:r>
              <a:rPr lang="en-US" baseline="0" dirty="0" err="1" smtClean="0">
                <a:latin typeface="Garamond" pitchFamily="18" charset="0"/>
              </a:rPr>
              <a:t>Harrodian</a:t>
            </a:r>
            <a:r>
              <a:rPr lang="en-US" baseline="0" dirty="0" smtClean="0">
                <a:latin typeface="Garamond" pitchFamily="18" charset="0"/>
              </a:rPr>
              <a:t> School Ltd</a:t>
            </a:r>
          </a:p>
          <a:p>
            <a:pPr lvl="2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"They obviously have no idea how to run a school. I always thought they were foolish to try; a cobbler should stick to his last. But they run an excellent store. This won't stop me shopping there."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Remedy of Damages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In order to obtain damages as a remedy it </a:t>
            </a:r>
            <a:r>
              <a:rPr lang="en-US" i="1" baseline="0" dirty="0" smtClean="0">
                <a:latin typeface="Garamond" pitchFamily="18" charset="0"/>
              </a:rPr>
              <a:t>is necessary to show actual damages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Confusion &amp; Damages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Confusion as an element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Assessing confusion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Damage as an element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It is not necessary to show that some particular person was actually confused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Although such evidence is always relevant and desirable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Survey evidence to establish confusion or absence thereof is very common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It is enough to show a </a:t>
            </a:r>
            <a:r>
              <a:rPr lang="en-US" i="1" baseline="0" dirty="0" smtClean="0">
                <a:latin typeface="Garamond" pitchFamily="18" charset="0"/>
              </a:rPr>
              <a:t>likelihood of confusion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Cf.  Trade-marks Act s.6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Confusion is a factor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Use of the same mark is not actionable absent a showing of likelihood of confusion, </a:t>
            </a:r>
            <a:r>
              <a:rPr lang="en-US" baseline="0" dirty="0" err="1" smtClean="0">
                <a:latin typeface="Garamond" pitchFamily="18" charset="0"/>
              </a:rPr>
              <a:t>eg</a:t>
            </a:r>
            <a:r>
              <a:rPr lang="en-US" baseline="0" dirty="0" smtClean="0">
                <a:latin typeface="Garamond" pitchFamily="18" charset="0"/>
              </a:rPr>
              <a:t>.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When the products are very different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“Dart” for automobiles and for plastic coffee cup lids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Nominative use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Use of the mark to refer to the product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Champagne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Passing off does not prevent free-riding off </a:t>
            </a:r>
            <a:r>
              <a:rPr lang="en-US" baseline="0" dirty="0" err="1" smtClean="0">
                <a:latin typeface="Garamond" pitchFamily="18" charset="0"/>
              </a:rPr>
              <a:t>favourable</a:t>
            </a:r>
            <a:r>
              <a:rPr lang="en-US" baseline="0" dirty="0" smtClean="0">
                <a:latin typeface="Garamond" pitchFamily="18" charset="0"/>
              </a:rPr>
              <a:t> associations with the mark; it prevents confusion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Cf.  Dilution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[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T]he cause of action must have as one of its characteristics a misrepresentation. That characteristic is missing here. What is being sold by the respondents is not "champagne" but "Canadian champagne" which over the past half century has built up a reputation and clientele of its own unlikely to be confused with the original.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Confusion</a:t>
            </a:r>
            <a:r>
              <a:rPr lang="en-US" dirty="0" smtClean="0">
                <a:latin typeface="Garamond" pitchFamily="18" charset="0"/>
              </a:rPr>
              <a:t> as to Source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However, not every kind of connection claimed amounts to a passing-off.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There must be a representation that the defendant's goods are connected with the plaintiff in such a way as would lead people to accept them on the faith of the plaintiff's reputation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.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NHL v Pepsi</a:t>
            </a:r>
            <a:endParaRPr lang="en-US" baseline="0" dirty="0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Nominative Use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First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, counsel suggested that by daring to refer to the N.H.L. by its full name, the disclaimer itself infringed the plaintiffs' rights to that mark.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I do not accept that referring to any organization by its correct name, when it is intended to refer to that organization, can be an infringement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.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NHL v Pepsi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Assessing Confusion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Likelihood of confusion is to be assessed in the context in which the marks are used in the trade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marks should not be closely scrutinized for differences </a:t>
            </a:r>
            <a:r>
              <a:rPr lang="en-US" i="1" baseline="0" dirty="0" smtClean="0">
                <a:latin typeface="Garamond" pitchFamily="18" charset="0"/>
              </a:rPr>
              <a:t>if they are unlikely to be closely scrutinized by the consumer.</a:t>
            </a:r>
          </a:p>
          <a:p>
            <a:pPr lvl="1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.it is not a correct approach to solution of the problem to lay the two marks side by side and make a careful comparison of them with a view to observing the differences between them.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True, but more similarity is permitted when </a:t>
            </a:r>
            <a:r>
              <a:rPr lang="en-US" i="1" baseline="0" dirty="0" smtClean="0">
                <a:latin typeface="Garamond" pitchFamily="18" charset="0"/>
              </a:rPr>
              <a:t>consumer engages in close scrutiny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Relevant Factors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Likelihood of confusion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Similarity</a:t>
            </a:r>
            <a:r>
              <a:rPr lang="en-US" dirty="0" smtClean="0">
                <a:latin typeface="Garamond" pitchFamily="18" charset="0"/>
              </a:rPr>
              <a:t> of the marks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Strength of the mark</a:t>
            </a:r>
            <a:endParaRPr lang="en-US" dirty="0" smtClean="0">
              <a:latin typeface="Garamond" pitchFamily="18" charset="0"/>
            </a:endParaRPr>
          </a:p>
          <a:p>
            <a:pPr lvl="1"/>
            <a:r>
              <a:rPr lang="en-US" baseline="0" dirty="0" smtClean="0">
                <a:latin typeface="Garamond" pitchFamily="18" charset="0"/>
              </a:rPr>
              <a:t>Similarity</a:t>
            </a:r>
            <a:r>
              <a:rPr lang="en-US" dirty="0" smtClean="0">
                <a:latin typeface="Garamond" pitchFamily="18" charset="0"/>
              </a:rPr>
              <a:t> of the wares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Nature of the market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3_Stream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495</TotalTime>
  <Words>717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3_Stream</vt:lpstr>
      <vt:lpstr>Confusion &amp; Damage</vt:lpstr>
      <vt:lpstr>Confusion &amp; Damages</vt:lpstr>
      <vt:lpstr>Confusion</vt:lpstr>
      <vt:lpstr>Confusion</vt:lpstr>
      <vt:lpstr>Champagne</vt:lpstr>
      <vt:lpstr>Confusion as to Source</vt:lpstr>
      <vt:lpstr>Nominative Use</vt:lpstr>
      <vt:lpstr>Assessing Confusion</vt:lpstr>
      <vt:lpstr>Relevant Factors</vt:lpstr>
      <vt:lpstr>Relevant Factors</vt:lpstr>
      <vt:lpstr>Damage</vt:lpstr>
      <vt:lpstr>Damage as an Element</vt:lpstr>
      <vt:lpstr>Damage as an Element</vt:lpstr>
      <vt:lpstr>Remedy of Damages</vt:lpstr>
    </vt:vector>
  </TitlesOfParts>
  <Company> UNB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Security Interests in Personal Property: The PPSA Section I Introduction</dc:title>
  <dc:creator>Norman Siebrasse</dc:creator>
  <cp:lastModifiedBy>Norman Siebrasse</cp:lastModifiedBy>
  <cp:revision>69</cp:revision>
  <dcterms:created xsi:type="dcterms:W3CDTF">2008-09-03T13:51:24Z</dcterms:created>
  <dcterms:modified xsi:type="dcterms:W3CDTF">2009-11-19T13:59:02Z</dcterms:modified>
</cp:coreProperties>
</file>