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73"/>
  </p:notesMasterIdLst>
  <p:sldIdLst>
    <p:sldId id="415" r:id="rId2"/>
    <p:sldId id="417" r:id="rId3"/>
    <p:sldId id="468" r:id="rId4"/>
    <p:sldId id="418" r:id="rId5"/>
    <p:sldId id="419" r:id="rId6"/>
    <p:sldId id="420" r:id="rId7"/>
    <p:sldId id="421" r:id="rId8"/>
    <p:sldId id="422" r:id="rId9"/>
    <p:sldId id="423" r:id="rId10"/>
    <p:sldId id="424" r:id="rId11"/>
    <p:sldId id="425" r:id="rId12"/>
    <p:sldId id="426" r:id="rId13"/>
    <p:sldId id="427" r:id="rId14"/>
    <p:sldId id="428" r:id="rId15"/>
    <p:sldId id="429" r:id="rId16"/>
    <p:sldId id="430" r:id="rId17"/>
    <p:sldId id="431" r:id="rId18"/>
    <p:sldId id="432" r:id="rId19"/>
    <p:sldId id="433" r:id="rId20"/>
    <p:sldId id="469" r:id="rId21"/>
    <p:sldId id="470" r:id="rId22"/>
    <p:sldId id="471" r:id="rId23"/>
    <p:sldId id="435" r:id="rId24"/>
    <p:sldId id="436" r:id="rId25"/>
    <p:sldId id="437" r:id="rId26"/>
    <p:sldId id="438" r:id="rId27"/>
    <p:sldId id="439" r:id="rId28"/>
    <p:sldId id="440" r:id="rId29"/>
    <p:sldId id="441" r:id="rId30"/>
    <p:sldId id="442" r:id="rId31"/>
    <p:sldId id="472" r:id="rId32"/>
    <p:sldId id="473" r:id="rId33"/>
    <p:sldId id="474" r:id="rId34"/>
    <p:sldId id="443" r:id="rId35"/>
    <p:sldId id="444" r:id="rId36"/>
    <p:sldId id="445" r:id="rId37"/>
    <p:sldId id="446" r:id="rId38"/>
    <p:sldId id="476" r:id="rId39"/>
    <p:sldId id="506" r:id="rId40"/>
    <p:sldId id="448" r:id="rId41"/>
    <p:sldId id="449" r:id="rId42"/>
    <p:sldId id="450" r:id="rId43"/>
    <p:sldId id="451" r:id="rId44"/>
    <p:sldId id="477" r:id="rId45"/>
    <p:sldId id="453" r:id="rId46"/>
    <p:sldId id="454" r:id="rId47"/>
    <p:sldId id="455" r:id="rId48"/>
    <p:sldId id="478" r:id="rId49"/>
    <p:sldId id="456" r:id="rId50"/>
    <p:sldId id="496" r:id="rId51"/>
    <p:sldId id="491" r:id="rId52"/>
    <p:sldId id="460" r:id="rId53"/>
    <p:sldId id="461" r:id="rId54"/>
    <p:sldId id="483" r:id="rId55"/>
    <p:sldId id="495" r:id="rId56"/>
    <p:sldId id="488" r:id="rId57"/>
    <p:sldId id="489" r:id="rId58"/>
    <p:sldId id="490" r:id="rId59"/>
    <p:sldId id="493" r:id="rId60"/>
    <p:sldId id="492" r:id="rId61"/>
    <p:sldId id="494" r:id="rId62"/>
    <p:sldId id="487" r:id="rId63"/>
    <p:sldId id="463" r:id="rId64"/>
    <p:sldId id="497" r:id="rId65"/>
    <p:sldId id="499" r:id="rId66"/>
    <p:sldId id="503" r:id="rId67"/>
    <p:sldId id="504" r:id="rId68"/>
    <p:sldId id="505" r:id="rId69"/>
    <p:sldId id="465" r:id="rId70"/>
    <p:sldId id="466" r:id="rId71"/>
    <p:sldId id="467" r:id="rId7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66"/>
    <a:srgbClr val="3333FF"/>
    <a:srgbClr val="008080"/>
    <a:srgbClr val="339966"/>
    <a:srgbClr val="00CC00"/>
    <a:srgbClr val="FF0000"/>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8" autoAdjust="0"/>
    <p:restoredTop sz="84480" autoAdjust="0"/>
  </p:normalViewPr>
  <p:slideViewPr>
    <p:cSldViewPr>
      <p:cViewPr varScale="1">
        <p:scale>
          <a:sx n="58" d="100"/>
          <a:sy n="58" d="100"/>
        </p:scale>
        <p:origin x="-372" y="-90"/>
      </p:cViewPr>
      <p:guideLst>
        <p:guide orient="horz" pos="2160"/>
        <p:guide pos="2880"/>
      </p:guideLst>
    </p:cSldViewPr>
  </p:slideViewPr>
  <p:outlineViewPr>
    <p:cViewPr>
      <p:scale>
        <a:sx n="33" d="100"/>
        <a:sy n="33" d="100"/>
      </p:scale>
      <p:origin x="66" y="5126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74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34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4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4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74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E12AC17-3EA1-4FF5-A4F5-A94031FA37A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Loss of distinctiveness</a:t>
            </a:r>
            <a:endParaRPr lang="en-US" dirty="0"/>
          </a:p>
        </p:txBody>
      </p:sp>
      <p:sp>
        <p:nvSpPr>
          <p:cNvPr id="4" name="Slide Number Placeholder 3"/>
          <p:cNvSpPr>
            <a:spLocks noGrp="1"/>
          </p:cNvSpPr>
          <p:nvPr>
            <p:ph type="sldNum" sz="quarter" idx="10"/>
          </p:nvPr>
        </p:nvSpPr>
        <p:spPr/>
        <p:txBody>
          <a:bodyPr/>
          <a:lstStyle/>
          <a:p>
            <a:pPr>
              <a:defRPr/>
            </a:pPr>
            <a:fld id="{DE12AC17-3EA1-4FF5-A4F5-A94031FA37AA}" type="slidenum">
              <a:rPr lang="en-US" smtClean="0"/>
              <a:pPr>
                <a:defRPr/>
              </a:pPr>
              <a:t>61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grpSp>
        <p:nvGrpSpPr>
          <p:cNvPr id="4" name="Group 4"/>
          <p:cNvGrpSpPr>
            <a:grpSpLocks/>
          </p:cNvGrpSpPr>
          <p:nvPr/>
        </p:nvGrpSpPr>
        <p:grpSpPr bwMode="auto">
          <a:xfrm>
            <a:off x="0" y="0"/>
            <a:ext cx="9140825" cy="6850063"/>
            <a:chOff x="0" y="0"/>
            <a:chExt cx="5758" cy="4315"/>
          </a:xfrm>
        </p:grpSpPr>
        <p:grpSp>
          <p:nvGrpSpPr>
            <p:cNvPr id="5" name="Group 5"/>
            <p:cNvGrpSpPr>
              <a:grpSpLocks/>
            </p:cNvGrpSpPr>
            <p:nvPr userDrawn="1"/>
          </p:nvGrpSpPr>
          <p:grpSpPr bwMode="auto">
            <a:xfrm>
              <a:off x="1728" y="2230"/>
              <a:ext cx="4027" cy="2085"/>
              <a:chOff x="1728" y="2230"/>
              <a:chExt cx="4027" cy="2085"/>
            </a:xfrm>
          </p:grpSpPr>
          <p:sp>
            <p:nvSpPr>
              <p:cNvPr id="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CA"/>
              </a:p>
            </p:txBody>
          </p:sp>
          <p:sp>
            <p:nvSpPr>
              <p:cNvPr id="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CA"/>
              </a:p>
            </p:txBody>
          </p:sp>
          <p:sp>
            <p:nvSpPr>
              <p:cNvPr id="1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CA"/>
              </a:p>
            </p:txBody>
          </p:sp>
          <p:sp>
            <p:nvSpPr>
              <p:cNvPr id="1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CA"/>
              </a:p>
            </p:txBody>
          </p:sp>
          <p:sp>
            <p:nvSpPr>
              <p:cNvPr id="1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CA"/>
              </a:p>
            </p:txBody>
          </p:sp>
        </p:grpSp>
        <p:sp>
          <p:nvSpPr>
            <p:cNvPr id="6"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CA"/>
            </a:p>
          </p:txBody>
        </p:sp>
        <p:sp>
          <p:nvSpPr>
            <p:cNvPr id="7"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CA"/>
            </a:p>
          </p:txBody>
        </p:sp>
      </p:grpSp>
      <p:sp>
        <p:nvSpPr>
          <p:cNvPr id="2" name="Title 1"/>
          <p:cNvSpPr>
            <a:spLocks noGrp="1"/>
          </p:cNvSpPr>
          <p:nvPr>
            <p:ph type="title"/>
          </p:nvPr>
        </p:nvSpPr>
        <p:spPr/>
        <p:txBody>
          <a:bodyPr/>
          <a:lstStyle/>
          <a:p>
            <a:r>
              <a:rPr lang="en-US" smtClean="0"/>
              <a:t>Click to edit Master title style</a:t>
            </a:r>
            <a:endParaRPr lang="en-CA"/>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13" name="Date Placeholder 3"/>
          <p:cNvSpPr>
            <a:spLocks noGrp="1"/>
          </p:cNvSpPr>
          <p:nvPr>
            <p:ph type="dt" sz="half" idx="10"/>
          </p:nvPr>
        </p:nvSpPr>
        <p:spPr/>
        <p:txBody>
          <a:bodyPr/>
          <a:lstStyle>
            <a:lvl1pPr>
              <a:defRPr/>
            </a:lvl1pPr>
          </a:lstStyle>
          <a:p>
            <a:pPr>
              <a:defRPr/>
            </a:pPr>
            <a:fld id="{10C9C857-BB69-490A-B706-C65BE204259D}" type="datetimeFigureOut">
              <a:rPr lang="en-US"/>
              <a:pPr>
                <a:defRPr/>
              </a:pPr>
              <a:t>11/26/2009</a:t>
            </a:fld>
            <a:endParaRPr lang="en-CA"/>
          </a:p>
        </p:txBody>
      </p:sp>
      <p:sp>
        <p:nvSpPr>
          <p:cNvPr id="14" name="Footer Placeholder 4"/>
          <p:cNvSpPr>
            <a:spLocks noGrp="1"/>
          </p:cNvSpPr>
          <p:nvPr>
            <p:ph type="ftr" sz="quarter" idx="11"/>
          </p:nvPr>
        </p:nvSpPr>
        <p:spPr/>
        <p:txBody>
          <a:bodyPr/>
          <a:lstStyle>
            <a:lvl1pPr>
              <a:defRPr/>
            </a:lvl1pPr>
          </a:lstStyle>
          <a:p>
            <a:pPr>
              <a:defRPr/>
            </a:pPr>
            <a:endParaRPr lang="en-CA"/>
          </a:p>
        </p:txBody>
      </p:sp>
      <p:sp>
        <p:nvSpPr>
          <p:cNvPr id="15" name="Slide Number Placeholder 5"/>
          <p:cNvSpPr>
            <a:spLocks noGrp="1"/>
          </p:cNvSpPr>
          <p:nvPr>
            <p:ph type="sldNum" sz="quarter" idx="12"/>
          </p:nvPr>
        </p:nvSpPr>
        <p:spPr/>
        <p:txBody>
          <a:bodyPr/>
          <a:lstStyle>
            <a:lvl1pPr>
              <a:defRPr/>
            </a:lvl1pPr>
          </a:lstStyle>
          <a:p>
            <a:pPr>
              <a:defRPr/>
            </a:pPr>
            <a:fld id="{A6DF2B2C-6DFB-4CD7-8D68-F5E26F74A132}"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322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9323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Date Placeholder 3"/>
          <p:cNvSpPr>
            <a:spLocks noGrp="1"/>
          </p:cNvSpPr>
          <p:nvPr>
            <p:ph type="dt" sz="half" idx="2"/>
          </p:nvPr>
        </p:nvSpPr>
        <p:spPr bwMode="auto">
          <a:xfrm>
            <a:off x="457200" y="625157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fld id="{EBC6BC2E-53D9-426A-AA96-6CB31B4AC688}" type="datetimeFigureOut">
              <a:rPr lang="en-US"/>
              <a:pPr>
                <a:defRPr/>
              </a:pPr>
              <a:t>11/26/2009</a:t>
            </a:fld>
            <a:endParaRPr lang="en-CA"/>
          </a:p>
        </p:txBody>
      </p:sp>
      <p:sp>
        <p:nvSpPr>
          <p:cNvPr id="17" name="Footer Placeholder 4"/>
          <p:cNvSpPr>
            <a:spLocks noGrp="1"/>
          </p:cNvSpPr>
          <p:nvPr>
            <p:ph type="ftr" sz="quarter" idx="3"/>
          </p:nvPr>
        </p:nvSpPr>
        <p:spPr bwMode="auto">
          <a:xfrm>
            <a:off x="3124200" y="6248400"/>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CA"/>
          </a:p>
        </p:txBody>
      </p:sp>
      <p:sp>
        <p:nvSpPr>
          <p:cNvPr id="18" name="Slide Number Placeholder 5"/>
          <p:cNvSpPr>
            <a:spLocks noGrp="1"/>
          </p:cNvSpPr>
          <p:nvPr>
            <p:ph type="sldNum" sz="quarter" idx="4"/>
          </p:nvPr>
        </p:nvSpPr>
        <p:spPr bwMode="auto">
          <a:xfrm>
            <a:off x="6553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87E512F2-4762-46F7-8038-B33322DF0AA4}" type="slidenum">
              <a:rPr lang="en-CA"/>
              <a:pPr>
                <a:defRPr/>
              </a:pPr>
              <a:t>‹#›</a:t>
            </a:fld>
            <a:endParaRPr lang="en-CA"/>
          </a:p>
        </p:txBody>
      </p:sp>
    </p:spTree>
  </p:cSld>
  <p:clrMap bg1="dk2" tx1="lt1" bg2="dk1" tx2="lt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643182"/>
            <a:ext cx="8229600" cy="1143000"/>
          </a:xfrm>
        </p:spPr>
        <p:txBody>
          <a:bodyPr/>
          <a:lstStyle/>
          <a:p>
            <a:r>
              <a:rPr lang="en-US" dirty="0" smtClean="0">
                <a:latin typeface="Garamond" pitchFamily="18" charset="0"/>
              </a:rPr>
              <a:t>Trade-marks Act</a:t>
            </a:r>
            <a:br>
              <a:rPr lang="en-US" dirty="0" smtClean="0">
                <a:latin typeface="Garamond" pitchFamily="18" charset="0"/>
              </a:rPr>
            </a:br>
            <a:r>
              <a:rPr lang="en-US" dirty="0" smtClean="0">
                <a:latin typeface="Garamond" pitchFamily="18" charset="0"/>
              </a:rPr>
              <a:t>Registrability: s. 12</a:t>
            </a:r>
            <a:endParaRPr lang="en-US" baseline="0" dirty="0" smtClean="0">
              <a:latin typeface="Garamond"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Acquired Meaning</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Carling v Molson (”Canadian”)</a:t>
            </a:r>
          </a:p>
          <a:p>
            <a:pPr lvl="1"/>
            <a:r>
              <a:rPr lang="en-US" baseline="0" dirty="0" smtClean="0">
                <a:latin typeface="Garamond" pitchFamily="18" charset="0"/>
              </a:rPr>
              <a:t>Onus is on the party wishing to take advantage of s.12(2) to show that the mark has acquired distinctiveness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Deceptively </a:t>
            </a:r>
            <a:r>
              <a:rPr lang="en-US" baseline="0" dirty="0" err="1" smtClean="0">
                <a:latin typeface="Garamond" pitchFamily="18" charset="0"/>
              </a:rPr>
              <a:t>Misdescriptive</a:t>
            </a:r>
            <a:endParaRPr lang="en-US" baseline="0" dirty="0" smtClean="0">
              <a:latin typeface="Garamond" pitchFamily="18" charset="0"/>
            </a:endParaRPr>
          </a:p>
        </p:txBody>
      </p:sp>
      <p:sp>
        <p:nvSpPr>
          <p:cNvPr id="3" name="Text Placeholder 2"/>
          <p:cNvSpPr>
            <a:spLocks noGrp="1"/>
          </p:cNvSpPr>
          <p:nvPr>
            <p:ph type="body" idx="1"/>
          </p:nvPr>
        </p:nvSpPr>
        <p:spPr/>
        <p:txBody>
          <a:bodyPr>
            <a:normAutofit fontScale="92500"/>
          </a:bodyPr>
          <a:lstStyle/>
          <a:p>
            <a:pPr lvl="0"/>
            <a:r>
              <a:rPr lang="en-US" baseline="0" dirty="0" smtClean="0">
                <a:solidFill>
                  <a:srgbClr val="66FF66"/>
                </a:solidFill>
                <a:latin typeface="Garamond" pitchFamily="18" charset="0"/>
              </a:rPr>
              <a:t>12 (1) Subject to section 13, a trade-mark is registrable if it is </a:t>
            </a:r>
            <a:r>
              <a:rPr lang="en-US" baseline="0" dirty="0" smtClean="0">
                <a:solidFill>
                  <a:srgbClr val="FFFF66"/>
                </a:solidFill>
                <a:latin typeface="Garamond" pitchFamily="18" charset="0"/>
              </a:rPr>
              <a:t>not</a:t>
            </a:r>
          </a:p>
          <a:p>
            <a:pPr lvl="0"/>
            <a:r>
              <a:rPr lang="en-US" baseline="0" dirty="0" smtClean="0">
                <a:solidFill>
                  <a:srgbClr val="66FF66"/>
                </a:solidFill>
                <a:latin typeface="Garamond" pitchFamily="18" charset="0"/>
              </a:rPr>
              <a:t>(b) whether depicted, written or sounded, either </a:t>
            </a:r>
            <a:r>
              <a:rPr lang="en-US" baseline="0" dirty="0" smtClean="0">
                <a:solidFill>
                  <a:srgbClr val="FFFF66"/>
                </a:solidFill>
                <a:latin typeface="Garamond" pitchFamily="18" charset="0"/>
              </a:rPr>
              <a:t>clearly descriptive or deceptively </a:t>
            </a:r>
            <a:r>
              <a:rPr lang="en-US" baseline="0" dirty="0" err="1" smtClean="0">
                <a:solidFill>
                  <a:srgbClr val="FFFF66"/>
                </a:solidFill>
                <a:latin typeface="Garamond" pitchFamily="18" charset="0"/>
              </a:rPr>
              <a:t>misdescriptive</a:t>
            </a:r>
            <a:r>
              <a:rPr lang="en-US" baseline="0" dirty="0" smtClean="0">
                <a:solidFill>
                  <a:srgbClr val="FFFF66"/>
                </a:solidFill>
                <a:latin typeface="Garamond" pitchFamily="18" charset="0"/>
              </a:rPr>
              <a:t> </a:t>
            </a:r>
            <a:r>
              <a:rPr lang="en-US" baseline="0" dirty="0" smtClean="0">
                <a:solidFill>
                  <a:srgbClr val="66FF66"/>
                </a:solidFill>
                <a:latin typeface="Garamond" pitchFamily="18" charset="0"/>
              </a:rPr>
              <a:t>in the English or French language of the character or quality of the wares or services in association with which it is used or proposed to be used or of the conditions of or the persons employed in their production or of their place of origin;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Deceptively </a:t>
            </a:r>
            <a:r>
              <a:rPr lang="en-US" baseline="0" dirty="0" err="1" smtClean="0">
                <a:latin typeface="Garamond" pitchFamily="18" charset="0"/>
              </a:rPr>
              <a:t>Misdescriptive</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latin typeface="Garamond" pitchFamily="18" charset="0"/>
              </a:rPr>
              <a:t>The old act prohibited registration of a mark which was “clearly </a:t>
            </a:r>
            <a:r>
              <a:rPr lang="en-US" baseline="0" dirty="0" err="1" smtClean="0">
                <a:latin typeface="Garamond" pitchFamily="18" charset="0"/>
              </a:rPr>
              <a:t>misdescriptive</a:t>
            </a:r>
            <a:r>
              <a:rPr lang="en-US" baseline="0" dirty="0" smtClean="0">
                <a:latin typeface="Garamond" pitchFamily="18" charset="0"/>
              </a:rPr>
              <a:t>”</a:t>
            </a:r>
          </a:p>
          <a:p>
            <a:pPr lvl="0"/>
            <a:r>
              <a:rPr lang="en-US" baseline="0" dirty="0" smtClean="0">
                <a:latin typeface="Garamond" pitchFamily="18" charset="0"/>
              </a:rPr>
              <a:t>The problem was that a mark which is clearly </a:t>
            </a:r>
            <a:r>
              <a:rPr lang="en-US" baseline="0" dirty="0" err="1" smtClean="0">
                <a:latin typeface="Garamond" pitchFamily="18" charset="0"/>
              </a:rPr>
              <a:t>misdescriptive</a:t>
            </a:r>
            <a:r>
              <a:rPr lang="en-US" baseline="0" dirty="0" smtClean="0">
                <a:latin typeface="Garamond" pitchFamily="18" charset="0"/>
              </a:rPr>
              <a:t> may be very distinctive for that very reason: </a:t>
            </a:r>
            <a:r>
              <a:rPr lang="en-US" baseline="0" dirty="0" err="1" smtClean="0">
                <a:latin typeface="Garamond" pitchFamily="18" charset="0"/>
              </a:rPr>
              <a:t>eg</a:t>
            </a:r>
            <a:r>
              <a:rPr lang="en-US" baseline="0" dirty="0" smtClean="0">
                <a:latin typeface="Garamond" pitchFamily="18" charset="0"/>
              </a:rPr>
              <a:t> “Orange grass” for grass seed for green grass</a:t>
            </a:r>
          </a:p>
          <a:p>
            <a:pPr lvl="0"/>
            <a:r>
              <a:rPr lang="en-US" baseline="0" dirty="0" smtClean="0">
                <a:latin typeface="Garamond" pitchFamily="18" charset="0"/>
              </a:rPr>
              <a:t>Now it must be “deceptively” </a:t>
            </a:r>
            <a:r>
              <a:rPr lang="en-US" baseline="0" dirty="0" err="1" smtClean="0">
                <a:latin typeface="Garamond" pitchFamily="18" charset="0"/>
              </a:rPr>
              <a:t>misdescriptive</a:t>
            </a:r>
            <a:endParaRPr lang="en-US" baseline="0" dirty="0" smtClean="0">
              <a:latin typeface="Garamond" pitchFamily="18" charset="0"/>
            </a:endParaRPr>
          </a:p>
          <a:p>
            <a:pPr lvl="1"/>
            <a:r>
              <a:rPr lang="en-US" baseline="0" dirty="0" err="1" smtClean="0">
                <a:latin typeface="Garamond" pitchFamily="18" charset="0"/>
              </a:rPr>
              <a:t>Eg</a:t>
            </a:r>
            <a:r>
              <a:rPr lang="en-US" baseline="0" dirty="0" smtClean="0">
                <a:latin typeface="Garamond" pitchFamily="18" charset="0"/>
              </a:rPr>
              <a:t> </a:t>
            </a:r>
            <a:r>
              <a:rPr lang="en-US" baseline="0" dirty="0" err="1" smtClean="0">
                <a:latin typeface="Garamond" pitchFamily="18" charset="0"/>
              </a:rPr>
              <a:t>Kool</a:t>
            </a:r>
            <a:r>
              <a:rPr lang="en-US" baseline="0" dirty="0" smtClean="0">
                <a:latin typeface="Garamond" pitchFamily="18" charset="0"/>
              </a:rPr>
              <a:t> One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Summary</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Abercrombie provides a useful taxonomy</a:t>
            </a:r>
          </a:p>
          <a:p>
            <a:pPr lvl="1"/>
            <a:r>
              <a:rPr lang="en-US" baseline="0" dirty="0" smtClean="0">
                <a:latin typeface="Garamond" pitchFamily="18" charset="0"/>
              </a:rPr>
              <a:t>(1) generic – the name of the wares: shredded wheat</a:t>
            </a:r>
          </a:p>
          <a:p>
            <a:pPr lvl="1"/>
            <a:r>
              <a:rPr lang="en-US" baseline="0" dirty="0" smtClean="0">
                <a:latin typeface="Garamond" pitchFamily="18" charset="0"/>
              </a:rPr>
              <a:t>(2) descriptive – descriptive of the wares: Canadian beer</a:t>
            </a:r>
          </a:p>
          <a:p>
            <a:pPr lvl="1"/>
            <a:r>
              <a:rPr lang="en-US" baseline="0" dirty="0" smtClean="0">
                <a:latin typeface="Garamond" pitchFamily="18" charset="0"/>
              </a:rPr>
              <a:t>(3) suggestive – Alpine beer</a:t>
            </a:r>
          </a:p>
          <a:p>
            <a:pPr lvl="1"/>
            <a:r>
              <a:rPr lang="en-US" dirty="0" smtClean="0">
                <a:latin typeface="Garamond" pitchFamily="18" charset="0"/>
              </a:rPr>
              <a:t>Arbitrary (a real word applied out of context)</a:t>
            </a:r>
            <a:endParaRPr lang="en-US" baseline="0" dirty="0" smtClean="0">
              <a:latin typeface="Garamond" pitchFamily="18" charset="0"/>
            </a:endParaRPr>
          </a:p>
          <a:p>
            <a:pPr lvl="1"/>
            <a:r>
              <a:rPr lang="en-US" baseline="0" dirty="0" smtClean="0">
                <a:latin typeface="Garamond" pitchFamily="18" charset="0"/>
              </a:rPr>
              <a:t>(4) fanciful (not a real word – </a:t>
            </a:r>
            <a:r>
              <a:rPr lang="en-US" baseline="0" dirty="0" err="1" smtClean="0">
                <a:latin typeface="Garamond" pitchFamily="18" charset="0"/>
              </a:rPr>
              <a:t>eg</a:t>
            </a:r>
            <a:r>
              <a:rPr lang="en-US" baseline="0" dirty="0" smtClean="0">
                <a:latin typeface="Garamond" pitchFamily="18" charset="0"/>
              </a:rPr>
              <a:t> Exxon)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Summary</a:t>
            </a:r>
          </a:p>
        </p:txBody>
      </p:sp>
      <p:sp>
        <p:nvSpPr>
          <p:cNvPr id="3" name="Text Placeholder 2"/>
          <p:cNvSpPr>
            <a:spLocks noGrp="1"/>
          </p:cNvSpPr>
          <p:nvPr>
            <p:ph type="body" idx="1"/>
          </p:nvPr>
        </p:nvSpPr>
        <p:spPr/>
        <p:txBody>
          <a:bodyPr>
            <a:normAutofit lnSpcReduction="10000"/>
          </a:bodyPr>
          <a:lstStyle/>
          <a:p>
            <a:pPr lvl="0"/>
            <a:r>
              <a:rPr lang="en-US" baseline="0" dirty="0" smtClean="0">
                <a:latin typeface="Garamond" pitchFamily="18" charset="0"/>
              </a:rPr>
              <a:t>(1) Generic marks cannot be registered</a:t>
            </a:r>
          </a:p>
          <a:p>
            <a:pPr lvl="1"/>
            <a:r>
              <a:rPr lang="en-US" baseline="0" dirty="0" smtClean="0">
                <a:latin typeface="Garamond" pitchFamily="18" charset="0"/>
              </a:rPr>
              <a:t>While descriptive terms can acquire meaning, s.12(2) does not make exception for the name of the wares which are not registrable under s12(1)(c)</a:t>
            </a:r>
          </a:p>
          <a:p>
            <a:pPr lvl="0"/>
            <a:r>
              <a:rPr lang="en-US" baseline="0" dirty="0" smtClean="0">
                <a:latin typeface="Garamond" pitchFamily="18" charset="0"/>
              </a:rPr>
              <a:t>(2) Descriptive marks are prima facie </a:t>
            </a:r>
            <a:r>
              <a:rPr lang="en-US" baseline="0" dirty="0" err="1" smtClean="0">
                <a:latin typeface="Garamond" pitchFamily="18" charset="0"/>
              </a:rPr>
              <a:t>unregistrable</a:t>
            </a:r>
            <a:r>
              <a:rPr lang="en-US" baseline="0" dirty="0" smtClean="0">
                <a:latin typeface="Garamond" pitchFamily="18" charset="0"/>
              </a:rPr>
              <a:t>: s.12(1)(b)</a:t>
            </a:r>
          </a:p>
          <a:p>
            <a:pPr lvl="1"/>
            <a:r>
              <a:rPr lang="en-US" baseline="0" dirty="0" smtClean="0">
                <a:latin typeface="Garamond" pitchFamily="18" charset="0"/>
              </a:rPr>
              <a:t>But can acquire secondary meaning, s12(2)  If application is made under s.12(2) registration will be granted only with respect to defined territorial area in which mark has acquired secondary meaning: s.32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Summary</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(3) Suggestive marks are not descriptive and are entitled to registration</a:t>
            </a:r>
          </a:p>
          <a:p>
            <a:pPr lvl="0"/>
            <a:r>
              <a:rPr lang="en-US" baseline="0" dirty="0" smtClean="0">
                <a:latin typeface="Garamond" pitchFamily="18" charset="0"/>
              </a:rPr>
              <a:t>(4) Fanciful or arbitrary marks are also entitled to the registration</a:t>
            </a:r>
          </a:p>
          <a:p>
            <a:pPr lvl="1"/>
            <a:r>
              <a:rPr lang="en-US" baseline="0" dirty="0" smtClean="0">
                <a:latin typeface="Garamond" pitchFamily="18" charset="0"/>
              </a:rPr>
              <a:t>The only difference between suggestive and fanciful marks is that it may be easier to establish infringement because there will be no question that the mark is being used as a mark rather than descriptively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Examples</a:t>
            </a:r>
          </a:p>
        </p:txBody>
      </p:sp>
      <p:sp>
        <p:nvSpPr>
          <p:cNvPr id="3" name="Text Placeholder 2"/>
          <p:cNvSpPr>
            <a:spLocks noGrp="1"/>
          </p:cNvSpPr>
          <p:nvPr>
            <p:ph type="body" idx="1"/>
          </p:nvPr>
        </p:nvSpPr>
        <p:spPr/>
        <p:txBody>
          <a:bodyPr>
            <a:normAutofit lnSpcReduction="10000"/>
          </a:bodyPr>
          <a:lstStyle/>
          <a:p>
            <a:pPr lvl="0"/>
            <a:r>
              <a:rPr lang="en-US" baseline="0" dirty="0" smtClean="0">
                <a:latin typeface="Garamond" pitchFamily="18" charset="0"/>
              </a:rPr>
              <a:t>“Cool” is not descriptive of beer, only suggestive</a:t>
            </a:r>
          </a:p>
          <a:p>
            <a:pPr lvl="2"/>
            <a:r>
              <a:rPr lang="en-US" baseline="0" dirty="0" err="1" smtClean="0">
                <a:latin typeface="Garamond" pitchFamily="18" charset="0"/>
              </a:rPr>
              <a:t>Provenzano</a:t>
            </a:r>
            <a:endParaRPr lang="en-US" baseline="0" dirty="0" smtClean="0">
              <a:latin typeface="Garamond" pitchFamily="18" charset="0"/>
            </a:endParaRPr>
          </a:p>
          <a:p>
            <a:pPr lvl="0"/>
            <a:r>
              <a:rPr lang="en-US" baseline="0" dirty="0" smtClean="0">
                <a:latin typeface="Garamond" pitchFamily="18" charset="0"/>
              </a:rPr>
              <a:t>“Golden” is descriptive of beer</a:t>
            </a:r>
          </a:p>
          <a:p>
            <a:pPr lvl="2"/>
            <a:r>
              <a:rPr lang="en-US" baseline="0" dirty="0" smtClean="0">
                <a:latin typeface="Garamond" pitchFamily="18" charset="0"/>
              </a:rPr>
              <a:t>Labatt v Molson</a:t>
            </a:r>
          </a:p>
          <a:p>
            <a:pPr lvl="1"/>
            <a:r>
              <a:rPr lang="en-US" baseline="0" dirty="0" smtClean="0">
                <a:latin typeface="Garamond" pitchFamily="18" charset="0"/>
              </a:rPr>
              <a:t>“Golden” had apparently acquired meaning, but s.12(2) had not been argued</a:t>
            </a:r>
          </a:p>
          <a:p>
            <a:pPr lvl="0"/>
            <a:r>
              <a:rPr lang="en-US" baseline="0" dirty="0" smtClean="0">
                <a:latin typeface="Garamond" pitchFamily="18" charset="0"/>
              </a:rPr>
              <a:t>“Cool” is not </a:t>
            </a:r>
            <a:r>
              <a:rPr lang="en-US" baseline="0" dirty="0" err="1" smtClean="0">
                <a:latin typeface="Garamond" pitchFamily="18" charset="0"/>
              </a:rPr>
              <a:t>misdescriptive</a:t>
            </a:r>
            <a:r>
              <a:rPr lang="en-US" baseline="0" dirty="0" smtClean="0">
                <a:latin typeface="Garamond" pitchFamily="18" charset="0"/>
              </a:rPr>
              <a:t>, despite the fact that “</a:t>
            </a:r>
            <a:r>
              <a:rPr lang="en-US" baseline="0" dirty="0" err="1" smtClean="0">
                <a:latin typeface="Garamond" pitchFamily="18" charset="0"/>
              </a:rPr>
              <a:t>Kool</a:t>
            </a:r>
            <a:r>
              <a:rPr lang="en-US" baseline="0" dirty="0" smtClean="0">
                <a:latin typeface="Garamond" pitchFamily="18" charset="0"/>
              </a:rPr>
              <a:t> one” beer is not permanently cold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aseline="0" dirty="0" smtClean="0">
                <a:latin typeface="Garamond" pitchFamily="18" charset="0"/>
              </a:rPr>
              <a:t>Home </a:t>
            </a:r>
            <a:r>
              <a:rPr lang="fr-FR" baseline="0" dirty="0" err="1" smtClean="0">
                <a:latin typeface="Garamond" pitchFamily="18" charset="0"/>
              </a:rPr>
              <a:t>Juice</a:t>
            </a:r>
            <a:r>
              <a:rPr lang="fr-FR" baseline="0" dirty="0" smtClean="0">
                <a:latin typeface="Garamond" pitchFamily="18" charset="0"/>
              </a:rPr>
              <a:t> v Orange Maison</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Illustration of a descriptive mark:  Orange </a:t>
            </a:r>
            <a:r>
              <a:rPr lang="en-US" baseline="0" dirty="0" err="1" smtClean="0">
                <a:latin typeface="Garamond" pitchFamily="18" charset="0"/>
              </a:rPr>
              <a:t>Maison</a:t>
            </a:r>
            <a:r>
              <a:rPr lang="en-US" baseline="0" dirty="0" smtClean="0">
                <a:latin typeface="Garamond" pitchFamily="18" charset="0"/>
              </a:rPr>
              <a:t> for orange juice</a:t>
            </a:r>
          </a:p>
          <a:p>
            <a:pPr lvl="0"/>
            <a:r>
              <a:rPr lang="en-US" baseline="0" dirty="0" smtClean="0">
                <a:latin typeface="Garamond" pitchFamily="18" charset="0"/>
              </a:rPr>
              <a:t>Note that the owner of Orange </a:t>
            </a:r>
            <a:r>
              <a:rPr lang="en-US" baseline="0" dirty="0" err="1" smtClean="0">
                <a:latin typeface="Garamond" pitchFamily="18" charset="0"/>
              </a:rPr>
              <a:t>Maison</a:t>
            </a:r>
            <a:r>
              <a:rPr lang="en-US" baseline="0" dirty="0" smtClean="0">
                <a:latin typeface="Garamond" pitchFamily="18" charset="0"/>
              </a:rPr>
              <a:t> was able to rely on (now) s.12(2) to save the mark on the basis of acquired meaning, but only within the province of Quebec (s.32)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err="1" smtClean="0">
                <a:latin typeface="Garamond" pitchFamily="18" charset="0"/>
              </a:rPr>
              <a:t>Noshery</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latin typeface="Garamond" pitchFamily="18" charset="0"/>
              </a:rPr>
              <a:t>A suggestive mark is not descriptive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Mark Owned by Another</a:t>
            </a:r>
          </a:p>
        </p:txBody>
      </p:sp>
      <p:sp>
        <p:nvSpPr>
          <p:cNvPr id="3" name="Text Placeholder 2"/>
          <p:cNvSpPr>
            <a:spLocks noGrp="1"/>
          </p:cNvSpPr>
          <p:nvPr>
            <p:ph type="body" idx="1"/>
          </p:nvPr>
        </p:nvSpPr>
        <p:spPr/>
        <p:txBody>
          <a:bodyPr/>
          <a:lstStyle/>
          <a:p>
            <a:pPr lvl="0"/>
            <a:r>
              <a:rPr lang="en-US" baseline="0" dirty="0" smtClean="0">
                <a:solidFill>
                  <a:srgbClr val="66FF66"/>
                </a:solidFill>
                <a:latin typeface="Garamond" pitchFamily="18" charset="0"/>
              </a:rPr>
              <a:t>12 (1) Subject to section 13, a trade-mark is registrable if it is not</a:t>
            </a:r>
          </a:p>
          <a:p>
            <a:pPr lvl="0"/>
            <a:r>
              <a:rPr lang="en-US" baseline="0" dirty="0" smtClean="0">
                <a:solidFill>
                  <a:srgbClr val="66FF66"/>
                </a:solidFill>
                <a:latin typeface="Garamond" pitchFamily="18" charset="0"/>
              </a:rPr>
              <a:t>(d) confusing with a registered trade-mark;</a:t>
            </a:r>
          </a:p>
          <a:p>
            <a:pPr lvl="1"/>
            <a:r>
              <a:rPr lang="en-US" baseline="0" dirty="0" smtClean="0">
                <a:latin typeface="Garamond" pitchFamily="18" charset="0"/>
              </a:rPr>
              <a:t>Only registered mark</a:t>
            </a:r>
          </a:p>
          <a:p>
            <a:pPr lvl="1"/>
            <a:r>
              <a:rPr lang="en-US" baseline="0" dirty="0" smtClean="0">
                <a:latin typeface="Garamond" pitchFamily="18" charset="0"/>
              </a:rPr>
              <a:t>If a mark is confusing with an unregistered mark it may be registrable</a:t>
            </a:r>
          </a:p>
          <a:p>
            <a:pPr lvl="2"/>
            <a:r>
              <a:rPr lang="en-US" sz="2800" baseline="0" dirty="0" smtClean="0">
                <a:latin typeface="Garamond" pitchFamily="18" charset="0"/>
              </a:rPr>
              <a:t>But only by the owner of the unregistered</a:t>
            </a:r>
            <a:r>
              <a:rPr lang="en-US" sz="2800" dirty="0" smtClean="0">
                <a:latin typeface="Garamond" pitchFamily="18" charset="0"/>
              </a:rPr>
              <a:t> mark: s.16</a:t>
            </a:r>
            <a:endParaRPr lang="en-US" sz="2800" baseline="0" dirty="0" smtClean="0">
              <a:latin typeface="Garamond"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Registrable</a:t>
            </a:r>
            <a:r>
              <a:rPr lang="en-US" dirty="0" smtClean="0">
                <a:latin typeface="Garamond" pitchFamily="18" charset="0"/>
              </a:rPr>
              <a:t> &amp; Entitlement to Register</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latin typeface="Garamond" pitchFamily="18" charset="0"/>
              </a:rPr>
              <a:t>Distinguish </a:t>
            </a:r>
          </a:p>
          <a:p>
            <a:pPr lvl="1"/>
            <a:r>
              <a:rPr lang="en-US" sz="3200" dirty="0" smtClean="0">
                <a:latin typeface="Garamond" pitchFamily="18" charset="0"/>
              </a:rPr>
              <a:t>Is the mark registrable?</a:t>
            </a:r>
          </a:p>
          <a:p>
            <a:pPr lvl="2"/>
            <a:r>
              <a:rPr lang="en-US" sz="2800" baseline="0" dirty="0" smtClean="0">
                <a:latin typeface="Garamond" pitchFamily="18" charset="0"/>
              </a:rPr>
              <a:t>This</a:t>
            </a:r>
            <a:r>
              <a:rPr lang="en-US" sz="2800" dirty="0" smtClean="0">
                <a:latin typeface="Garamond" pitchFamily="18" charset="0"/>
              </a:rPr>
              <a:t> is a characteristic of the mark</a:t>
            </a:r>
          </a:p>
          <a:p>
            <a:pPr lvl="1"/>
            <a:r>
              <a:rPr lang="en-US" sz="3200" baseline="0" dirty="0" smtClean="0">
                <a:latin typeface="Garamond" pitchFamily="18" charset="0"/>
              </a:rPr>
              <a:t>Who</a:t>
            </a:r>
            <a:r>
              <a:rPr lang="en-US" sz="3200" dirty="0" smtClean="0">
                <a:latin typeface="Garamond" pitchFamily="18" charset="0"/>
              </a:rPr>
              <a:t> is entitled to registration?</a:t>
            </a:r>
          </a:p>
          <a:p>
            <a:pPr lvl="2"/>
            <a:r>
              <a:rPr lang="en-US" sz="2800" baseline="0" dirty="0" smtClean="0">
                <a:latin typeface="Garamond" pitchFamily="18" charset="0"/>
              </a:rPr>
              <a:t>Who</a:t>
            </a:r>
            <a:r>
              <a:rPr lang="en-US" sz="2800" dirty="0" smtClean="0">
                <a:latin typeface="Garamond" pitchFamily="18" charset="0"/>
              </a:rPr>
              <a:t> is the owner of the mark</a:t>
            </a:r>
            <a:endParaRPr lang="en-US" sz="2800" baseline="0" dirty="0" smtClean="0">
              <a:latin typeface="Garamond"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Associated Marks</a:t>
            </a:r>
          </a:p>
        </p:txBody>
      </p:sp>
      <p:sp>
        <p:nvSpPr>
          <p:cNvPr id="3" name="Text Placeholder 2"/>
          <p:cNvSpPr>
            <a:spLocks noGrp="1"/>
          </p:cNvSpPr>
          <p:nvPr>
            <p:ph type="body" idx="1"/>
          </p:nvPr>
        </p:nvSpPr>
        <p:spPr/>
        <p:txBody>
          <a:bodyPr/>
          <a:lstStyle/>
          <a:p>
            <a:r>
              <a:rPr lang="en-US" b="1" dirty="0" smtClean="0">
                <a:solidFill>
                  <a:srgbClr val="66FF66"/>
                </a:solidFill>
                <a:latin typeface="Garamond" pitchFamily="18" charset="0"/>
              </a:rPr>
              <a:t>15. </a:t>
            </a:r>
            <a:r>
              <a:rPr lang="en-US" dirty="0" smtClean="0">
                <a:solidFill>
                  <a:srgbClr val="66FF66"/>
                </a:solidFill>
                <a:latin typeface="Garamond" pitchFamily="18" charset="0"/>
              </a:rPr>
              <a:t>(1) Notwithstanding section 12 or 14, </a:t>
            </a:r>
            <a:r>
              <a:rPr lang="en-US" dirty="0" smtClean="0">
                <a:solidFill>
                  <a:srgbClr val="FFFF66"/>
                </a:solidFill>
                <a:latin typeface="Garamond" pitchFamily="18" charset="0"/>
              </a:rPr>
              <a:t>confusing trade-marks are registrable if the applicant is the owner of all such trade-marks</a:t>
            </a:r>
            <a:r>
              <a:rPr lang="en-US" dirty="0" smtClean="0">
                <a:solidFill>
                  <a:srgbClr val="66FF66"/>
                </a:solidFill>
                <a:latin typeface="Garamond" pitchFamily="18" charset="0"/>
              </a:rPr>
              <a:t>, which shall be known as associated trade-marks.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Prohibited Marks &amp; Variety</a:t>
            </a:r>
            <a:r>
              <a:rPr lang="en-US" dirty="0" smtClean="0">
                <a:latin typeface="Garamond" pitchFamily="18" charset="0"/>
              </a:rPr>
              <a:t> Names</a:t>
            </a:r>
            <a:endParaRPr lang="en-US" baseline="0" dirty="0" smtClean="0">
              <a:latin typeface="Garamond" pitchFamily="18" charset="0"/>
            </a:endParaRPr>
          </a:p>
        </p:txBody>
      </p:sp>
      <p:sp>
        <p:nvSpPr>
          <p:cNvPr id="3" name="Text Placeholder 2"/>
          <p:cNvSpPr>
            <a:spLocks noGrp="1"/>
          </p:cNvSpPr>
          <p:nvPr>
            <p:ph type="body" idx="1"/>
          </p:nvPr>
        </p:nvSpPr>
        <p:spPr/>
        <p:txBody>
          <a:bodyPr>
            <a:normAutofit fontScale="92500" lnSpcReduction="20000"/>
          </a:bodyPr>
          <a:lstStyle/>
          <a:p>
            <a:pPr lvl="0"/>
            <a:r>
              <a:rPr lang="en-US" baseline="0" dirty="0" smtClean="0">
                <a:solidFill>
                  <a:srgbClr val="66FF66"/>
                </a:solidFill>
                <a:latin typeface="Garamond" pitchFamily="18" charset="0"/>
              </a:rPr>
              <a:t>(e) a mark of which the adoption is prohibited by section 9 or 10; </a:t>
            </a:r>
          </a:p>
          <a:p>
            <a:pPr lvl="1"/>
            <a:r>
              <a:rPr lang="en-US" baseline="0" dirty="0" smtClean="0">
                <a:latin typeface="Garamond" pitchFamily="18" charset="0"/>
              </a:rPr>
              <a:t>S. 9 Prohibited marks – Red Cross/Crescent, National Flags</a:t>
            </a:r>
          </a:p>
          <a:p>
            <a:pPr lvl="1"/>
            <a:r>
              <a:rPr lang="en-US" dirty="0" smtClean="0">
                <a:latin typeface="Garamond" pitchFamily="18" charset="0"/>
              </a:rPr>
              <a:t>S. 10 </a:t>
            </a:r>
            <a:r>
              <a:rPr lang="en-US" baseline="0" dirty="0" smtClean="0">
                <a:latin typeface="Garamond" pitchFamily="18" charset="0"/>
              </a:rPr>
              <a:t>Mark which by usage has come to denote quality, place of origin etc of wares </a:t>
            </a:r>
            <a:r>
              <a:rPr lang="en-US" baseline="0" dirty="0" err="1" smtClean="0">
                <a:latin typeface="Garamond" pitchFamily="18" charset="0"/>
              </a:rPr>
              <a:t>eg</a:t>
            </a:r>
            <a:r>
              <a:rPr lang="en-US" baseline="0" dirty="0" smtClean="0">
                <a:latin typeface="Garamond" pitchFamily="18" charset="0"/>
              </a:rPr>
              <a:t> “Canada Fancy”</a:t>
            </a:r>
          </a:p>
          <a:p>
            <a:pPr lvl="0"/>
            <a:r>
              <a:rPr lang="en-US" baseline="0" dirty="0" smtClean="0">
                <a:solidFill>
                  <a:srgbClr val="66FF66"/>
                </a:solidFill>
                <a:latin typeface="Garamond" pitchFamily="18" charset="0"/>
              </a:rPr>
              <a:t>(f) a denomination the adoption of which is prohibited by section 10.1;</a:t>
            </a:r>
          </a:p>
          <a:p>
            <a:pPr lvl="1"/>
            <a:r>
              <a:rPr lang="en-US" baseline="0" dirty="0" smtClean="0">
                <a:latin typeface="Garamond" pitchFamily="18" charset="0"/>
              </a:rPr>
              <a:t>Plant variety name under </a:t>
            </a:r>
            <a:r>
              <a:rPr lang="en-US" i="1" baseline="0" dirty="0" smtClean="0">
                <a:latin typeface="Garamond" pitchFamily="18" charset="0"/>
              </a:rPr>
              <a:t>Plant Breeders’ Rights Act</a:t>
            </a:r>
          </a:p>
          <a:p>
            <a:pPr lvl="0"/>
            <a:r>
              <a:rPr lang="en-US" baseline="0" dirty="0" smtClean="0">
                <a:latin typeface="Garamond" pitchFamily="18" charset="0"/>
              </a:rPr>
              <a:t>Nor can these marks be used even as unregistered marks: s.10.1, 11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Olympic Marks</a:t>
            </a:r>
          </a:p>
        </p:txBody>
      </p:sp>
      <p:sp>
        <p:nvSpPr>
          <p:cNvPr id="3" name="Text Placeholder 2"/>
          <p:cNvSpPr>
            <a:spLocks noGrp="1"/>
          </p:cNvSpPr>
          <p:nvPr>
            <p:ph type="body" idx="1"/>
          </p:nvPr>
        </p:nvSpPr>
        <p:spPr/>
        <p:txBody>
          <a:bodyPr>
            <a:normAutofit/>
          </a:bodyPr>
          <a:lstStyle/>
          <a:p>
            <a:pPr lvl="0"/>
            <a:r>
              <a:rPr lang="en-US" sz="3300" dirty="0" smtClean="0">
                <a:solidFill>
                  <a:srgbClr val="66FF66"/>
                </a:solidFill>
                <a:latin typeface="Garamond" pitchFamily="18" charset="0"/>
              </a:rPr>
              <a:t>(</a:t>
            </a:r>
            <a:r>
              <a:rPr lang="en-US" sz="3300" dirty="0" err="1" smtClean="0">
                <a:solidFill>
                  <a:srgbClr val="66FF66"/>
                </a:solidFill>
                <a:latin typeface="Garamond" pitchFamily="18" charset="0"/>
              </a:rPr>
              <a:t>i</a:t>
            </a:r>
            <a:r>
              <a:rPr lang="en-US" sz="3300" dirty="0" smtClean="0">
                <a:solidFill>
                  <a:srgbClr val="66FF66"/>
                </a:solidFill>
                <a:latin typeface="Garamond" pitchFamily="18" charset="0"/>
              </a:rPr>
              <a:t>) subject to subsection 3(3) and paragraph 3(4)(a) of the </a:t>
            </a:r>
            <a:r>
              <a:rPr lang="en-US" sz="3300" i="1" dirty="0" smtClean="0">
                <a:solidFill>
                  <a:srgbClr val="66FF66"/>
                </a:solidFill>
                <a:latin typeface="Garamond" pitchFamily="18" charset="0"/>
              </a:rPr>
              <a:t>Olympic and </a:t>
            </a:r>
            <a:r>
              <a:rPr lang="en-US" sz="3300" i="1" dirty="0" err="1" smtClean="0">
                <a:solidFill>
                  <a:srgbClr val="66FF66"/>
                </a:solidFill>
                <a:latin typeface="Garamond" pitchFamily="18" charset="0"/>
              </a:rPr>
              <a:t>Paralympic</a:t>
            </a:r>
            <a:r>
              <a:rPr lang="en-US" sz="3300" i="1" dirty="0" smtClean="0">
                <a:solidFill>
                  <a:srgbClr val="66FF66"/>
                </a:solidFill>
                <a:latin typeface="Garamond" pitchFamily="18" charset="0"/>
              </a:rPr>
              <a:t> Marks Act</a:t>
            </a:r>
            <a:r>
              <a:rPr lang="en-US" sz="3300" dirty="0" smtClean="0">
                <a:solidFill>
                  <a:srgbClr val="66FF66"/>
                </a:solidFill>
                <a:latin typeface="Garamond" pitchFamily="18" charset="0"/>
              </a:rPr>
              <a:t>, a mark the adoption of which is prohibited by subsection 3(1) of that Act</a:t>
            </a:r>
          </a:p>
          <a:p>
            <a:pPr lvl="1"/>
            <a:r>
              <a:rPr lang="en-US" sz="2900" dirty="0" smtClean="0">
                <a:latin typeface="Garamond" pitchFamily="18" charset="0"/>
              </a:rPr>
              <a:t>Exceptions for Olympic Committee and licensees </a:t>
            </a:r>
          </a:p>
          <a:p>
            <a:pPr lvl="1"/>
            <a:r>
              <a:rPr lang="en-US" sz="2900" dirty="0" smtClean="0">
                <a:latin typeface="Garamond" pitchFamily="18" charset="0"/>
              </a:rPr>
              <a:t>Olympic athletes</a:t>
            </a:r>
          </a:p>
          <a:p>
            <a:pPr lvl="1"/>
            <a:r>
              <a:rPr lang="en-US" sz="2900" dirty="0" smtClean="0">
                <a:latin typeface="Garamond" pitchFamily="18" charset="0"/>
              </a:rPr>
              <a:t>Prior users</a:t>
            </a:r>
            <a:endParaRPr lang="en-US" sz="3300" baseline="0" dirty="0" smtClean="0">
              <a:solidFill>
                <a:srgbClr val="66FF66"/>
              </a:solidFill>
              <a:latin typeface="Garamond"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itchFamily="18" charset="0"/>
              </a:rPr>
              <a:t>Protected </a:t>
            </a:r>
            <a:r>
              <a:rPr lang="en-US" baseline="0" dirty="0" smtClean="0">
                <a:latin typeface="Garamond" pitchFamily="18" charset="0"/>
              </a:rPr>
              <a:t>Geographical</a:t>
            </a:r>
            <a:r>
              <a:rPr lang="en-US" dirty="0" smtClean="0">
                <a:latin typeface="Garamond" pitchFamily="18" charset="0"/>
              </a:rPr>
              <a:t> Indication</a:t>
            </a:r>
            <a:endParaRPr lang="en-US" baseline="0" dirty="0" smtClean="0">
              <a:latin typeface="Garamond" pitchFamily="18" charset="0"/>
            </a:endParaRPr>
          </a:p>
        </p:txBody>
      </p:sp>
      <p:sp>
        <p:nvSpPr>
          <p:cNvPr id="3" name="Text Placeholder 2"/>
          <p:cNvSpPr>
            <a:spLocks noGrp="1"/>
          </p:cNvSpPr>
          <p:nvPr>
            <p:ph type="body" idx="1"/>
          </p:nvPr>
        </p:nvSpPr>
        <p:spPr/>
        <p:txBody>
          <a:bodyPr>
            <a:normAutofit fontScale="92500" lnSpcReduction="10000"/>
          </a:bodyPr>
          <a:lstStyle/>
          <a:p>
            <a:pPr lvl="0"/>
            <a:r>
              <a:rPr lang="en-US" baseline="0" dirty="0" smtClean="0">
                <a:latin typeface="Garamond" pitchFamily="18" charset="0"/>
              </a:rPr>
              <a:t>DOC – Cf. ‘Extended passing off’</a:t>
            </a:r>
          </a:p>
          <a:p>
            <a:pPr lvl="0"/>
            <a:r>
              <a:rPr lang="en-US" baseline="0" dirty="0" smtClean="0">
                <a:solidFill>
                  <a:srgbClr val="66FF66"/>
                </a:solidFill>
                <a:latin typeface="Garamond" pitchFamily="18" charset="0"/>
              </a:rPr>
              <a:t>(g) in whole or in part a </a:t>
            </a:r>
            <a:r>
              <a:rPr lang="en-US" baseline="0" dirty="0" smtClean="0">
                <a:solidFill>
                  <a:srgbClr val="FFFF66"/>
                </a:solidFill>
                <a:latin typeface="Garamond" pitchFamily="18" charset="0"/>
              </a:rPr>
              <a:t>protected geographical indication</a:t>
            </a:r>
            <a:r>
              <a:rPr lang="en-US" baseline="0" dirty="0" smtClean="0">
                <a:solidFill>
                  <a:srgbClr val="66FF66"/>
                </a:solidFill>
                <a:latin typeface="Garamond" pitchFamily="18" charset="0"/>
              </a:rPr>
              <a:t>, where the trade-mark is to be registered in association with a </a:t>
            </a:r>
            <a:r>
              <a:rPr lang="en-US" baseline="0" dirty="0" smtClean="0">
                <a:solidFill>
                  <a:srgbClr val="FFFF66"/>
                </a:solidFill>
                <a:latin typeface="Garamond" pitchFamily="18" charset="0"/>
              </a:rPr>
              <a:t>wine</a:t>
            </a:r>
            <a:r>
              <a:rPr lang="en-US" baseline="0" dirty="0" smtClean="0">
                <a:solidFill>
                  <a:srgbClr val="66FF66"/>
                </a:solidFill>
                <a:latin typeface="Garamond" pitchFamily="18" charset="0"/>
              </a:rPr>
              <a:t> not originating in a territory indicated by the geographical indication; and</a:t>
            </a:r>
          </a:p>
          <a:p>
            <a:pPr lvl="0"/>
            <a:r>
              <a:rPr lang="en-US" baseline="0" dirty="0" smtClean="0">
                <a:solidFill>
                  <a:srgbClr val="66FF66"/>
                </a:solidFill>
                <a:latin typeface="Garamond" pitchFamily="18" charset="0"/>
              </a:rPr>
              <a:t>(h) in whole or in part a protected geographical indication, where the trade-mark is to be registered in association with a </a:t>
            </a:r>
            <a:r>
              <a:rPr lang="en-US" baseline="0" dirty="0" smtClean="0">
                <a:solidFill>
                  <a:srgbClr val="FFFF66"/>
                </a:solidFill>
                <a:latin typeface="Garamond" pitchFamily="18" charset="0"/>
              </a:rPr>
              <a:t>spirit</a:t>
            </a:r>
            <a:r>
              <a:rPr lang="en-US" baseline="0" dirty="0" smtClean="0">
                <a:solidFill>
                  <a:srgbClr val="66FF66"/>
                </a:solidFill>
                <a:latin typeface="Garamond" pitchFamily="18" charset="0"/>
              </a:rPr>
              <a:t> not originating in a territory indicated by the geographical indication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Geographical Indications</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Nor can protected</a:t>
            </a:r>
            <a:r>
              <a:rPr lang="en-US" dirty="0" smtClean="0">
                <a:latin typeface="Garamond" pitchFamily="18" charset="0"/>
              </a:rPr>
              <a:t> geographical indications be used as unregistered marks</a:t>
            </a:r>
            <a:endParaRPr lang="en-US" baseline="0" dirty="0" smtClean="0">
              <a:latin typeface="Garamond" pitchFamily="18" charset="0"/>
            </a:endParaRPr>
          </a:p>
          <a:p>
            <a:pPr lvl="1"/>
            <a:r>
              <a:rPr lang="en-US" baseline="0" dirty="0" smtClean="0">
                <a:latin typeface="Garamond" pitchFamily="18" charset="0"/>
              </a:rPr>
              <a:t>S.11.14 /15</a:t>
            </a:r>
          </a:p>
          <a:p>
            <a:pPr lvl="0"/>
            <a:r>
              <a:rPr lang="en-US" baseline="0" dirty="0" smtClean="0">
                <a:latin typeface="Garamond" pitchFamily="18" charset="0"/>
              </a:rPr>
              <a:t>Geographical indications must be listed to be protected</a:t>
            </a:r>
          </a:p>
          <a:p>
            <a:pPr lvl="1"/>
            <a:r>
              <a:rPr lang="en-US" baseline="0" dirty="0" smtClean="0">
                <a:latin typeface="Garamond" pitchFamily="18" charset="0"/>
              </a:rPr>
              <a:t>Procedure for listing is initiated by Minister</a:t>
            </a:r>
          </a:p>
          <a:p>
            <a:pPr lvl="1"/>
            <a:r>
              <a:rPr lang="en-US" dirty="0" smtClean="0">
                <a:latin typeface="Garamond" pitchFamily="18" charset="0"/>
              </a:rPr>
              <a:t>Opportunity for objection</a:t>
            </a:r>
          </a:p>
          <a:p>
            <a:pPr lvl="1"/>
            <a:r>
              <a:rPr lang="en-US" baseline="0" dirty="0" smtClean="0">
                <a:latin typeface="Garamond" pitchFamily="18" charset="0"/>
              </a:rPr>
              <a:t>S.11.12 / 13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Geographical Indications</a:t>
            </a:r>
          </a:p>
        </p:txBody>
      </p:sp>
      <p:sp>
        <p:nvSpPr>
          <p:cNvPr id="3" name="Text Placeholder 2"/>
          <p:cNvSpPr>
            <a:spLocks noGrp="1"/>
          </p:cNvSpPr>
          <p:nvPr>
            <p:ph type="body" idx="1"/>
          </p:nvPr>
        </p:nvSpPr>
        <p:spPr/>
        <p:txBody>
          <a:bodyPr>
            <a:normAutofit fontScale="92500" lnSpcReduction="20000"/>
          </a:bodyPr>
          <a:lstStyle/>
          <a:p>
            <a:pPr lvl="0"/>
            <a:r>
              <a:rPr lang="en-US" baseline="0" dirty="0" smtClean="0">
                <a:latin typeface="Garamond" pitchFamily="18" charset="0"/>
              </a:rPr>
              <a:t>Some indications are deemed generic</a:t>
            </a:r>
          </a:p>
          <a:p>
            <a:pPr lvl="0"/>
            <a:r>
              <a:rPr lang="en-US" baseline="0" dirty="0" smtClean="0">
                <a:solidFill>
                  <a:srgbClr val="66FF66"/>
                </a:solidFill>
                <a:latin typeface="Garamond" pitchFamily="18" charset="0"/>
              </a:rPr>
              <a:t>s. 11.18(3) Notwithstanding sections 11.14 and 11.15 and paragraphs 12(1)(g) and (h), nothing in any of those provisions prevents the adoption, use or registration as a trade-mark or otherwise, in connection with a business, of the following indications in respect of wines:</a:t>
            </a:r>
          </a:p>
          <a:p>
            <a:pPr lvl="1"/>
            <a:r>
              <a:rPr lang="en-US" baseline="0" dirty="0" smtClean="0">
                <a:solidFill>
                  <a:srgbClr val="66FF66"/>
                </a:solidFill>
                <a:latin typeface="Garamond" pitchFamily="18" charset="0"/>
              </a:rPr>
              <a:t>(a) Champagne; (b) Port; (c) Porto; (d) Sherry; (e) Chablis;</a:t>
            </a:r>
          </a:p>
          <a:p>
            <a:r>
              <a:rPr lang="en-US" baseline="0" dirty="0" smtClean="0">
                <a:latin typeface="Garamond" pitchFamily="18" charset="0"/>
              </a:rPr>
              <a:t>Burgundy</a:t>
            </a:r>
            <a:r>
              <a:rPr lang="en-US" dirty="0" smtClean="0">
                <a:latin typeface="Garamond" pitchFamily="18" charset="0"/>
              </a:rPr>
              <a:t> &amp; </a:t>
            </a:r>
            <a:r>
              <a:rPr lang="en-US" baseline="0" dirty="0" smtClean="0">
                <a:latin typeface="Garamond" pitchFamily="18" charset="0"/>
              </a:rPr>
              <a:t>Bourgogne</a:t>
            </a:r>
            <a:r>
              <a:rPr lang="en-US" dirty="0" smtClean="0">
                <a:latin typeface="Garamond" pitchFamily="18" charset="0"/>
              </a:rPr>
              <a:t> were once deemed generic, removed in 2004</a:t>
            </a:r>
            <a:endParaRPr lang="en-US" baseline="0" dirty="0" smtClean="0">
              <a:latin typeface="Garamond"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496"/>
            <a:ext cx="8229600" cy="1143000"/>
          </a:xfrm>
        </p:spPr>
        <p:txBody>
          <a:bodyPr/>
          <a:lstStyle/>
          <a:p>
            <a:r>
              <a:rPr lang="en-US" baseline="0" dirty="0" smtClean="0">
                <a:latin typeface="Garamond" pitchFamily="18" charset="0"/>
              </a:rPr>
              <a:t>Entitlement to Registration</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Registration: s.16</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You are entitled to registration if (s.16(1))</a:t>
            </a:r>
          </a:p>
          <a:p>
            <a:pPr lvl="1"/>
            <a:r>
              <a:rPr lang="en-US" baseline="0" dirty="0" smtClean="0">
                <a:latin typeface="Garamond" pitchFamily="18" charset="0"/>
              </a:rPr>
              <a:t>The mark is registrable (s. 12), and</a:t>
            </a:r>
          </a:p>
          <a:p>
            <a:pPr lvl="1"/>
            <a:r>
              <a:rPr lang="en-US" baseline="0" dirty="0" smtClean="0">
                <a:latin typeface="Garamond" pitchFamily="18" charset="0"/>
              </a:rPr>
              <a:t>The mark yours</a:t>
            </a:r>
          </a:p>
          <a:p>
            <a:pPr lvl="0"/>
            <a:r>
              <a:rPr lang="en-US" baseline="0" dirty="0" smtClean="0">
                <a:latin typeface="Garamond" pitchFamily="18" charset="0"/>
              </a:rPr>
              <a:t>The mark is yours if</a:t>
            </a:r>
          </a:p>
          <a:p>
            <a:pPr lvl="1"/>
            <a:r>
              <a:rPr lang="en-US" baseline="0" dirty="0" smtClean="0">
                <a:latin typeface="Garamond" pitchFamily="18" charset="0"/>
              </a:rPr>
              <a:t>You have used it or propose to use it, and</a:t>
            </a:r>
          </a:p>
          <a:p>
            <a:pPr lvl="1"/>
            <a:r>
              <a:rPr lang="en-US" baseline="0" dirty="0" smtClean="0">
                <a:latin typeface="Garamond" pitchFamily="18" charset="0"/>
              </a:rPr>
              <a:t>It is not confusing with someone else’s prior mark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Entitled to Registration</a:t>
            </a:r>
          </a:p>
        </p:txBody>
      </p:sp>
      <p:sp>
        <p:nvSpPr>
          <p:cNvPr id="3" name="Text Placeholder 2"/>
          <p:cNvSpPr>
            <a:spLocks noGrp="1"/>
          </p:cNvSpPr>
          <p:nvPr>
            <p:ph type="body" idx="1"/>
          </p:nvPr>
        </p:nvSpPr>
        <p:spPr/>
        <p:txBody>
          <a:bodyPr/>
          <a:lstStyle/>
          <a:p>
            <a:pPr lvl="0"/>
            <a:r>
              <a:rPr lang="en-US" baseline="0" dirty="0" smtClean="0">
                <a:solidFill>
                  <a:srgbClr val="66FF66"/>
                </a:solidFill>
                <a:latin typeface="Garamond" pitchFamily="18" charset="0"/>
              </a:rPr>
              <a:t>s.16(1)Any applicant who has filed an application. . .for registration of a trade-mark </a:t>
            </a:r>
            <a:r>
              <a:rPr lang="en-US" baseline="0" dirty="0" smtClean="0">
                <a:solidFill>
                  <a:srgbClr val="FFFF66"/>
                </a:solidFill>
                <a:latin typeface="Garamond" pitchFamily="18" charset="0"/>
              </a:rPr>
              <a:t>that is registrable and that he or his predecessor in title has used in Canada </a:t>
            </a:r>
            <a:r>
              <a:rPr lang="en-US" baseline="0" dirty="0" smtClean="0">
                <a:solidFill>
                  <a:srgbClr val="66FF66"/>
                </a:solidFill>
                <a:latin typeface="Garamond" pitchFamily="18" charset="0"/>
              </a:rPr>
              <a:t>or made known in Canada in association with wares or services is entitled . . . to secure its registration in respect of those wares or services, </a:t>
            </a:r>
            <a:r>
              <a:rPr lang="en-US" baseline="0" dirty="0" smtClean="0">
                <a:solidFill>
                  <a:srgbClr val="FFFF66"/>
                </a:solidFill>
                <a:latin typeface="Garamond" pitchFamily="18" charset="0"/>
              </a:rPr>
              <a:t>unless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In respect of</a:t>
            </a:r>
          </a:p>
        </p:txBody>
      </p:sp>
      <p:sp>
        <p:nvSpPr>
          <p:cNvPr id="3" name="Text Placeholder 2"/>
          <p:cNvSpPr>
            <a:spLocks noGrp="1"/>
          </p:cNvSpPr>
          <p:nvPr>
            <p:ph type="body" idx="1"/>
          </p:nvPr>
        </p:nvSpPr>
        <p:spPr/>
        <p:txBody>
          <a:bodyPr>
            <a:normAutofit lnSpcReduction="10000"/>
          </a:bodyPr>
          <a:lstStyle/>
          <a:p>
            <a:pPr lvl="0"/>
            <a:r>
              <a:rPr lang="en-US" baseline="0" dirty="0" smtClean="0">
                <a:solidFill>
                  <a:srgbClr val="66FF66"/>
                </a:solidFill>
                <a:latin typeface="Garamond" pitchFamily="18" charset="0"/>
              </a:rPr>
              <a:t>s.16(1) . . . to secure its registration </a:t>
            </a:r>
            <a:r>
              <a:rPr lang="en-US" baseline="0" dirty="0" smtClean="0">
                <a:solidFill>
                  <a:srgbClr val="FFFF66"/>
                </a:solidFill>
                <a:latin typeface="Garamond" pitchFamily="18" charset="0"/>
              </a:rPr>
              <a:t>in respect of those wares or services</a:t>
            </a:r>
            <a:r>
              <a:rPr lang="en-US" baseline="0" dirty="0" smtClean="0">
                <a:solidFill>
                  <a:srgbClr val="66FF66"/>
                </a:solidFill>
                <a:latin typeface="Garamond" pitchFamily="18" charset="0"/>
              </a:rPr>
              <a:t>,   </a:t>
            </a:r>
          </a:p>
          <a:p>
            <a:pPr lvl="0"/>
            <a:r>
              <a:rPr lang="en-US" baseline="0" dirty="0" smtClean="0">
                <a:latin typeface="Garamond" pitchFamily="18" charset="0"/>
              </a:rPr>
              <a:t>A trade-mark is registered in respect of specific wares and services only</a:t>
            </a:r>
          </a:p>
          <a:p>
            <a:pPr lvl="0"/>
            <a:r>
              <a:rPr lang="en-US" baseline="0" dirty="0" smtClean="0">
                <a:solidFill>
                  <a:srgbClr val="66FF66"/>
                </a:solidFill>
                <a:latin typeface="Garamond" pitchFamily="18" charset="0"/>
              </a:rPr>
              <a:t>. . .that he. . .has used in Canada or</a:t>
            </a:r>
            <a:r>
              <a:rPr lang="en-US" dirty="0" smtClean="0">
                <a:solidFill>
                  <a:srgbClr val="66FF66"/>
                </a:solidFill>
                <a:latin typeface="Garamond" pitchFamily="18" charset="0"/>
              </a:rPr>
              <a:t> made known in Canada</a:t>
            </a:r>
            <a:r>
              <a:rPr lang="en-US" baseline="0" dirty="0" smtClean="0">
                <a:solidFill>
                  <a:srgbClr val="66FF66"/>
                </a:solidFill>
                <a:latin typeface="Garamond" pitchFamily="18" charset="0"/>
              </a:rPr>
              <a:t> in association with wares or services.  </a:t>
            </a:r>
          </a:p>
          <a:p>
            <a:pPr lvl="0"/>
            <a:r>
              <a:rPr lang="en-US" baseline="0" dirty="0" smtClean="0">
                <a:latin typeface="Garamond" pitchFamily="18" charset="0"/>
              </a:rPr>
              <a:t>The mark must have been used or proposed use by the applicant in association with those wares or services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Registrability</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Marks are generally registrable unless excluded</a:t>
            </a:r>
          </a:p>
          <a:p>
            <a:pPr lvl="0"/>
            <a:r>
              <a:rPr lang="en-US" baseline="0" dirty="0" smtClean="0">
                <a:latin typeface="Garamond" pitchFamily="18" charset="0"/>
              </a:rPr>
              <a:t>When trade-mark registrable – s. 12(1)</a:t>
            </a:r>
          </a:p>
          <a:p>
            <a:pPr lvl="0"/>
            <a:r>
              <a:rPr lang="en-US" baseline="0" dirty="0" smtClean="0">
                <a:solidFill>
                  <a:srgbClr val="66FF66"/>
                </a:solidFill>
                <a:latin typeface="Garamond" pitchFamily="18" charset="0"/>
              </a:rPr>
              <a:t>12 (1) Subject to section 13,</a:t>
            </a:r>
          </a:p>
          <a:p>
            <a:pPr lvl="1"/>
            <a:r>
              <a:rPr lang="en-US" baseline="0" dirty="0" smtClean="0">
                <a:latin typeface="Garamond" pitchFamily="18" charset="0"/>
              </a:rPr>
              <a:t>More restrictive rules for distinguishing guise</a:t>
            </a:r>
          </a:p>
          <a:p>
            <a:pPr lvl="1"/>
            <a:r>
              <a:rPr lang="en-US" baseline="0" dirty="0" smtClean="0">
                <a:latin typeface="Garamond" pitchFamily="18" charset="0"/>
              </a:rPr>
              <a:t>Must have acquired secondary meaning, as in s. 12(2) for mark</a:t>
            </a:r>
            <a:endParaRPr lang="en-US" baseline="0" dirty="0" smtClean="0">
              <a:solidFill>
                <a:srgbClr val="66FF66"/>
              </a:solidFill>
              <a:latin typeface="Garamond" pitchFamily="18" charset="0"/>
            </a:endParaRPr>
          </a:p>
          <a:p>
            <a:pPr lvl="0"/>
            <a:r>
              <a:rPr lang="en-US" baseline="0" dirty="0" smtClean="0">
                <a:solidFill>
                  <a:srgbClr val="66FF66"/>
                </a:solidFill>
                <a:latin typeface="Garamond" pitchFamily="18" charset="0"/>
              </a:rPr>
              <a:t>a trade-mark is registrable if it is not. . .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The Mark is Yours.</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Three ways to establish the mark is yours</a:t>
            </a:r>
          </a:p>
          <a:p>
            <a:pPr lvl="1"/>
            <a:r>
              <a:rPr lang="en-US" sz="3200" baseline="0" dirty="0" smtClean="0">
                <a:latin typeface="Garamond" pitchFamily="18" charset="0"/>
              </a:rPr>
              <a:t>Use or made known in Canada: s.16(1)</a:t>
            </a:r>
          </a:p>
          <a:p>
            <a:pPr lvl="1"/>
            <a:r>
              <a:rPr lang="en-US" sz="3200" baseline="0" dirty="0" smtClean="0">
                <a:latin typeface="Garamond" pitchFamily="18" charset="0"/>
              </a:rPr>
              <a:t>Registered and used abroad: s.16(2)</a:t>
            </a:r>
          </a:p>
          <a:p>
            <a:pPr lvl="1"/>
            <a:r>
              <a:rPr lang="en-US" sz="3200" baseline="0" dirty="0" smtClean="0">
                <a:latin typeface="Garamond" pitchFamily="18" charset="0"/>
              </a:rPr>
              <a:t>Proposed use: s.16(3)</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Used or Made Known in Canada</a:t>
            </a:r>
          </a:p>
        </p:txBody>
      </p:sp>
      <p:sp>
        <p:nvSpPr>
          <p:cNvPr id="3" name="Text Placeholder 2"/>
          <p:cNvSpPr>
            <a:spLocks noGrp="1"/>
          </p:cNvSpPr>
          <p:nvPr>
            <p:ph type="body" idx="1"/>
          </p:nvPr>
        </p:nvSpPr>
        <p:spPr/>
        <p:txBody>
          <a:bodyPr>
            <a:normAutofit/>
          </a:bodyPr>
          <a:lstStyle/>
          <a:p>
            <a:pPr lvl="0"/>
            <a:r>
              <a:rPr lang="en-US" dirty="0" smtClean="0">
                <a:solidFill>
                  <a:srgbClr val="66FF66"/>
                </a:solidFill>
                <a:latin typeface="Garamond" pitchFamily="18" charset="0"/>
              </a:rPr>
              <a:t>16. (1) . . .that he or his predecessor in title </a:t>
            </a:r>
            <a:r>
              <a:rPr lang="en-US" dirty="0" smtClean="0">
                <a:solidFill>
                  <a:srgbClr val="FFFF66"/>
                </a:solidFill>
                <a:latin typeface="Garamond" pitchFamily="18" charset="0"/>
              </a:rPr>
              <a:t>has used in Canada or made known in Canada</a:t>
            </a:r>
            <a:r>
              <a:rPr lang="en-US" dirty="0" smtClean="0">
                <a:solidFill>
                  <a:srgbClr val="66FF66"/>
                </a:solidFill>
                <a:latin typeface="Garamond" pitchFamily="18" charset="0"/>
              </a:rPr>
              <a:t> . . .</a:t>
            </a:r>
          </a:p>
          <a:p>
            <a:r>
              <a:rPr lang="en-US" dirty="0" smtClean="0">
                <a:latin typeface="Garamond" pitchFamily="18" charset="0"/>
              </a:rPr>
              <a:t>Use is sufficient</a:t>
            </a:r>
          </a:p>
          <a:p>
            <a:pPr lvl="1"/>
            <a:r>
              <a:rPr lang="en-US" dirty="0" smtClean="0">
                <a:latin typeface="Garamond" pitchFamily="18" charset="0"/>
              </a:rPr>
              <a:t>It is not necessary to establish a reputation</a:t>
            </a:r>
          </a:p>
          <a:p>
            <a:pPr lvl="1"/>
            <a:r>
              <a:rPr lang="en-US" dirty="0" smtClean="0">
                <a:latin typeface="Garamond" pitchFamily="18" charset="0"/>
              </a:rPr>
              <a:t>Unless the mark is not inherently distinctive</a:t>
            </a:r>
          </a:p>
          <a:p>
            <a:r>
              <a:rPr lang="en-US" dirty="0" smtClean="0">
                <a:latin typeface="Garamond" pitchFamily="18" charset="0"/>
              </a:rPr>
              <a:t>Made known in Canada </a:t>
            </a:r>
          </a:p>
          <a:p>
            <a:pPr lvl="1"/>
            <a:r>
              <a:rPr lang="en-US" dirty="0" smtClean="0">
                <a:latin typeface="Garamond" pitchFamily="18" charset="0"/>
              </a:rPr>
              <a:t>E.g. through use in US</a:t>
            </a:r>
          </a:p>
          <a:p>
            <a:pPr lvl="0"/>
            <a:endParaRPr lang="en-US" baseline="0" dirty="0" smtClean="0">
              <a:solidFill>
                <a:srgbClr val="66FF66"/>
              </a:solidFill>
              <a:latin typeface="Garamond"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Garamond" pitchFamily="18" charset="0"/>
              </a:rPr>
              <a:t>Registered and used abroad</a:t>
            </a:r>
          </a:p>
        </p:txBody>
      </p:sp>
      <p:sp>
        <p:nvSpPr>
          <p:cNvPr id="3" name="Text Placeholder 2"/>
          <p:cNvSpPr>
            <a:spLocks noGrp="1"/>
          </p:cNvSpPr>
          <p:nvPr>
            <p:ph type="body" idx="1"/>
          </p:nvPr>
        </p:nvSpPr>
        <p:spPr/>
        <p:txBody>
          <a:bodyPr>
            <a:normAutofit/>
          </a:bodyPr>
          <a:lstStyle/>
          <a:p>
            <a:pPr lvl="0"/>
            <a:r>
              <a:rPr lang="en-US" dirty="0" smtClean="0">
                <a:solidFill>
                  <a:srgbClr val="66FF66"/>
                </a:solidFill>
                <a:latin typeface="Garamond" pitchFamily="18" charset="0"/>
              </a:rPr>
              <a:t>16(2) . . .the applicant . . .has duly </a:t>
            </a:r>
            <a:r>
              <a:rPr lang="en-US" dirty="0" smtClean="0">
                <a:solidFill>
                  <a:srgbClr val="FFFF66"/>
                </a:solidFill>
                <a:latin typeface="Garamond" pitchFamily="18" charset="0"/>
              </a:rPr>
              <a:t>registered in or for the country of origin of the applicant </a:t>
            </a:r>
            <a:r>
              <a:rPr lang="en-US" dirty="0" smtClean="0">
                <a:solidFill>
                  <a:srgbClr val="66FF66"/>
                </a:solidFill>
                <a:latin typeface="Garamond" pitchFamily="18" charset="0"/>
              </a:rPr>
              <a:t>and has </a:t>
            </a:r>
            <a:r>
              <a:rPr lang="en-US" dirty="0" smtClean="0">
                <a:solidFill>
                  <a:srgbClr val="FFFF66"/>
                </a:solidFill>
                <a:latin typeface="Garamond" pitchFamily="18" charset="0"/>
              </a:rPr>
              <a:t>used</a:t>
            </a:r>
            <a:r>
              <a:rPr lang="en-US" dirty="0" smtClean="0">
                <a:solidFill>
                  <a:srgbClr val="66FF66"/>
                </a:solidFill>
                <a:latin typeface="Garamond" pitchFamily="18" charset="0"/>
              </a:rPr>
              <a:t> in association with wares or services. . .</a:t>
            </a:r>
          </a:p>
          <a:p>
            <a:pPr lvl="0"/>
            <a:r>
              <a:rPr lang="en-US" baseline="0" dirty="0" smtClean="0">
                <a:latin typeface="Garamond" pitchFamily="18" charset="0"/>
              </a:rPr>
              <a:t>Need not be known in Canada so long as </a:t>
            </a:r>
            <a:r>
              <a:rPr lang="en-US" u="sng" baseline="0" dirty="0" smtClean="0">
                <a:latin typeface="Garamond" pitchFamily="18" charset="0"/>
              </a:rPr>
              <a:t>registered</a:t>
            </a:r>
            <a:r>
              <a:rPr lang="en-US" baseline="0" dirty="0" smtClean="0">
                <a:latin typeface="Garamond" pitchFamily="18" charset="0"/>
              </a:rPr>
              <a:t> and used in applicant’s home country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Proposed Use</a:t>
            </a:r>
          </a:p>
        </p:txBody>
      </p:sp>
      <p:sp>
        <p:nvSpPr>
          <p:cNvPr id="3" name="Text Placeholder 2"/>
          <p:cNvSpPr>
            <a:spLocks noGrp="1"/>
          </p:cNvSpPr>
          <p:nvPr>
            <p:ph type="body" idx="1"/>
          </p:nvPr>
        </p:nvSpPr>
        <p:spPr/>
        <p:txBody>
          <a:bodyPr>
            <a:normAutofit/>
          </a:bodyPr>
          <a:lstStyle/>
          <a:p>
            <a:pPr lvl="0"/>
            <a:r>
              <a:rPr lang="en-US" dirty="0" smtClean="0">
                <a:solidFill>
                  <a:srgbClr val="66FF66"/>
                </a:solidFill>
                <a:latin typeface="Garamond" pitchFamily="18" charset="0"/>
              </a:rPr>
              <a:t>16(3) Any applicant who has filed an application . . . for registration of a </a:t>
            </a:r>
            <a:r>
              <a:rPr lang="en-US" dirty="0" smtClean="0">
                <a:solidFill>
                  <a:srgbClr val="FFFF66"/>
                </a:solidFill>
                <a:latin typeface="Garamond" pitchFamily="18" charset="0"/>
              </a:rPr>
              <a:t>proposed</a:t>
            </a:r>
            <a:r>
              <a:rPr lang="en-US" dirty="0" smtClean="0">
                <a:solidFill>
                  <a:srgbClr val="66FF66"/>
                </a:solidFill>
                <a:latin typeface="Garamond" pitchFamily="18" charset="0"/>
              </a:rPr>
              <a:t> trade-mark . . . </a:t>
            </a:r>
          </a:p>
          <a:p>
            <a:r>
              <a:rPr lang="en-US" baseline="0" dirty="0" smtClean="0">
                <a:latin typeface="Garamond" pitchFamily="18" charset="0"/>
              </a:rPr>
              <a:t>You may file an application for a proposed mark</a:t>
            </a:r>
            <a:r>
              <a:rPr lang="en-US" dirty="0" smtClean="0">
                <a:latin typeface="Garamond" pitchFamily="18" charset="0"/>
              </a:rPr>
              <a:t> </a:t>
            </a:r>
            <a:r>
              <a:rPr lang="en-US" baseline="0" dirty="0" smtClean="0">
                <a:latin typeface="Garamond" pitchFamily="18" charset="0"/>
              </a:rPr>
              <a:t>you must use it before it is actually registered: see s.40(2)</a:t>
            </a:r>
          </a:p>
          <a:p>
            <a:pPr lvl="1"/>
            <a:r>
              <a:rPr lang="en-US" baseline="0" dirty="0" smtClean="0">
                <a:latin typeface="Garamond" pitchFamily="18" charset="0"/>
              </a:rPr>
              <a:t>Application reserves the mark until you use it</a:t>
            </a:r>
          </a:p>
          <a:p>
            <a:pPr lvl="1"/>
            <a:r>
              <a:rPr lang="en-US" dirty="0" smtClean="0">
                <a:latin typeface="Garamond" pitchFamily="18" charset="0"/>
              </a:rPr>
              <a:t>Time restrictions in s. 40</a:t>
            </a:r>
            <a:endParaRPr lang="en-US" baseline="0" dirty="0" smtClean="0">
              <a:latin typeface="Garamond"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“Unless”  </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You are not entitled to register a mark which is confusing with someone else’s prior mark</a:t>
            </a:r>
          </a:p>
          <a:p>
            <a:pPr lvl="1"/>
            <a:r>
              <a:rPr lang="en-US" baseline="0" dirty="0" smtClean="0">
                <a:latin typeface="Garamond" pitchFamily="18" charset="0"/>
              </a:rPr>
              <a:t>Prior registered marks</a:t>
            </a:r>
          </a:p>
          <a:p>
            <a:pPr lvl="1"/>
            <a:r>
              <a:rPr lang="en-US" baseline="0" dirty="0" smtClean="0">
                <a:latin typeface="Garamond" pitchFamily="18" charset="0"/>
              </a:rPr>
              <a:t>Prior unregistered marks and name</a:t>
            </a:r>
          </a:p>
          <a:p>
            <a:pPr lvl="1"/>
            <a:r>
              <a:rPr lang="en-US" baseline="0" dirty="0" smtClean="0">
                <a:latin typeface="Garamond" pitchFamily="18" charset="0"/>
              </a:rPr>
              <a:t>Prior applied for marks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Prior Registered Mark</a:t>
            </a:r>
          </a:p>
        </p:txBody>
      </p:sp>
      <p:sp>
        <p:nvSpPr>
          <p:cNvPr id="3" name="Text Placeholder 2"/>
          <p:cNvSpPr>
            <a:spLocks noGrp="1"/>
          </p:cNvSpPr>
          <p:nvPr>
            <p:ph type="body" idx="1"/>
          </p:nvPr>
        </p:nvSpPr>
        <p:spPr/>
        <p:txBody>
          <a:bodyPr/>
          <a:lstStyle/>
          <a:p>
            <a:r>
              <a:rPr lang="en-US" baseline="0" dirty="0" smtClean="0">
                <a:solidFill>
                  <a:srgbClr val="66FF66"/>
                </a:solidFill>
                <a:latin typeface="Garamond" pitchFamily="18" charset="0"/>
              </a:rPr>
              <a:t>12(1</a:t>
            </a:r>
            <a:r>
              <a:rPr lang="en-US" baseline="0" dirty="0" smtClean="0">
                <a:solidFill>
                  <a:srgbClr val="66FF66"/>
                </a:solidFill>
                <a:latin typeface="Garamond" pitchFamily="18" charset="0"/>
              </a:rPr>
              <a:t>). . .a </a:t>
            </a:r>
            <a:r>
              <a:rPr lang="en-US" baseline="0" dirty="0" smtClean="0">
                <a:solidFill>
                  <a:srgbClr val="66FF66"/>
                </a:solidFill>
                <a:latin typeface="Garamond" pitchFamily="18" charset="0"/>
              </a:rPr>
              <a:t>trade-mark is registrable if it is </a:t>
            </a:r>
            <a:r>
              <a:rPr lang="en-US" baseline="0" dirty="0" smtClean="0">
                <a:solidFill>
                  <a:srgbClr val="FFFF66"/>
                </a:solidFill>
                <a:latin typeface="Garamond" pitchFamily="18" charset="0"/>
              </a:rPr>
              <a:t>not (d) confusing with a registered trade-mark</a:t>
            </a:r>
          </a:p>
          <a:p>
            <a:pPr lvl="1"/>
            <a:r>
              <a:rPr lang="en-US" dirty="0" smtClean="0">
                <a:latin typeface="Garamond" pitchFamily="18" charset="0"/>
              </a:rPr>
              <a:t>A mark that is confusing with a prior registered mark is not registrable except by the owner of the prior mark</a:t>
            </a:r>
          </a:p>
          <a:p>
            <a:pPr lvl="2"/>
            <a:r>
              <a:rPr lang="en-US" sz="2800" baseline="0" dirty="0" smtClean="0">
                <a:latin typeface="Garamond" pitchFamily="18" charset="0"/>
              </a:rPr>
              <a:t>Associated</a:t>
            </a:r>
            <a:r>
              <a:rPr lang="en-US" sz="2800" dirty="0" smtClean="0">
                <a:latin typeface="Garamond" pitchFamily="18" charset="0"/>
              </a:rPr>
              <a:t> marks</a:t>
            </a:r>
            <a:endParaRPr lang="en-US" sz="2800" baseline="0" dirty="0" smtClean="0">
              <a:latin typeface="Garamond"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Prior Unregistered Mark or Trade Name</a:t>
            </a:r>
          </a:p>
        </p:txBody>
      </p:sp>
      <p:sp>
        <p:nvSpPr>
          <p:cNvPr id="3" name="Text Placeholder 2"/>
          <p:cNvSpPr>
            <a:spLocks noGrp="1"/>
          </p:cNvSpPr>
          <p:nvPr>
            <p:ph type="body" idx="1"/>
          </p:nvPr>
        </p:nvSpPr>
        <p:spPr/>
        <p:txBody>
          <a:bodyPr>
            <a:normAutofit lnSpcReduction="10000"/>
          </a:bodyPr>
          <a:lstStyle/>
          <a:p>
            <a:pPr lvl="0"/>
            <a:r>
              <a:rPr lang="en-US" dirty="0" smtClean="0">
                <a:latin typeface="Garamond" pitchFamily="18" charset="0"/>
              </a:rPr>
              <a:t>Registrable, but only by owner of unregistered mark</a:t>
            </a:r>
            <a:endParaRPr lang="en-US" baseline="0" dirty="0" smtClean="0">
              <a:latin typeface="Garamond" pitchFamily="18" charset="0"/>
            </a:endParaRPr>
          </a:p>
          <a:p>
            <a:pPr lvl="1"/>
            <a:r>
              <a:rPr lang="en-US" baseline="0" dirty="0" smtClean="0">
                <a:solidFill>
                  <a:srgbClr val="66FF66"/>
                </a:solidFill>
                <a:latin typeface="Garamond" pitchFamily="18" charset="0"/>
              </a:rPr>
              <a:t>16(1) . . .unless at the date on which he. . .first so used it.</a:t>
            </a:r>
            <a:r>
              <a:rPr lang="en-US" dirty="0" smtClean="0">
                <a:solidFill>
                  <a:srgbClr val="66FF66"/>
                </a:solidFill>
                <a:latin typeface="Garamond" pitchFamily="18" charset="0"/>
              </a:rPr>
              <a:t> . .</a:t>
            </a:r>
            <a:r>
              <a:rPr lang="en-US" baseline="0" dirty="0" smtClean="0">
                <a:solidFill>
                  <a:srgbClr val="66FF66"/>
                </a:solidFill>
                <a:latin typeface="Garamond" pitchFamily="18" charset="0"/>
              </a:rPr>
              <a:t>it was confusing with</a:t>
            </a:r>
          </a:p>
          <a:p>
            <a:pPr lvl="2"/>
            <a:r>
              <a:rPr lang="en-US" baseline="0" dirty="0" smtClean="0">
                <a:solidFill>
                  <a:srgbClr val="66FF66"/>
                </a:solidFill>
                <a:latin typeface="Garamond" pitchFamily="18" charset="0"/>
              </a:rPr>
              <a:t>(a) a </a:t>
            </a:r>
            <a:r>
              <a:rPr lang="en-US" baseline="0" dirty="0" smtClean="0">
                <a:solidFill>
                  <a:srgbClr val="FFFF66"/>
                </a:solidFill>
                <a:latin typeface="Garamond" pitchFamily="18" charset="0"/>
              </a:rPr>
              <a:t>trade-mark</a:t>
            </a:r>
            <a:r>
              <a:rPr lang="en-US" baseline="0" dirty="0" smtClean="0">
                <a:solidFill>
                  <a:srgbClr val="66FF66"/>
                </a:solidFill>
                <a:latin typeface="Garamond" pitchFamily="18" charset="0"/>
              </a:rPr>
              <a:t> that had been </a:t>
            </a:r>
            <a:r>
              <a:rPr lang="en-US" baseline="0" dirty="0" smtClean="0">
                <a:solidFill>
                  <a:srgbClr val="FFFF66"/>
                </a:solidFill>
                <a:latin typeface="Garamond" pitchFamily="18" charset="0"/>
              </a:rPr>
              <a:t>previously used </a:t>
            </a:r>
            <a:r>
              <a:rPr lang="en-US" baseline="0" dirty="0" smtClean="0">
                <a:solidFill>
                  <a:srgbClr val="66FF66"/>
                </a:solidFill>
                <a:latin typeface="Garamond" pitchFamily="18" charset="0"/>
              </a:rPr>
              <a:t>in Canada or made known in Canada </a:t>
            </a:r>
            <a:r>
              <a:rPr lang="en-US" baseline="0" dirty="0" smtClean="0">
                <a:solidFill>
                  <a:srgbClr val="FFFF66"/>
                </a:solidFill>
                <a:latin typeface="Garamond" pitchFamily="18" charset="0"/>
              </a:rPr>
              <a:t>by any </a:t>
            </a:r>
            <a:r>
              <a:rPr lang="en-US" u="sng" baseline="0" dirty="0" smtClean="0">
                <a:solidFill>
                  <a:srgbClr val="FFFF66"/>
                </a:solidFill>
                <a:latin typeface="Garamond" pitchFamily="18" charset="0"/>
              </a:rPr>
              <a:t>other</a:t>
            </a:r>
            <a:r>
              <a:rPr lang="en-US" baseline="0" dirty="0" smtClean="0">
                <a:solidFill>
                  <a:srgbClr val="FFFF66"/>
                </a:solidFill>
                <a:latin typeface="Garamond" pitchFamily="18" charset="0"/>
              </a:rPr>
              <a:t> person</a:t>
            </a:r>
            <a:r>
              <a:rPr lang="en-US" baseline="0" dirty="0" smtClean="0">
                <a:solidFill>
                  <a:srgbClr val="66FF66"/>
                </a:solidFill>
                <a:latin typeface="Garamond" pitchFamily="18" charset="0"/>
              </a:rPr>
              <a:t>;</a:t>
            </a:r>
          </a:p>
          <a:p>
            <a:pPr lvl="2"/>
            <a:r>
              <a:rPr lang="en-US" baseline="0" dirty="0" smtClean="0">
                <a:solidFill>
                  <a:srgbClr val="66FF66"/>
                </a:solidFill>
                <a:latin typeface="Garamond" pitchFamily="18" charset="0"/>
              </a:rPr>
              <a:t>(c) a trade-name that had been previously used in Canada by any other person</a:t>
            </a:r>
          </a:p>
          <a:p>
            <a:pPr lvl="0"/>
            <a:r>
              <a:rPr lang="en-US" baseline="0" dirty="0" smtClean="0">
                <a:latin typeface="Garamond" pitchFamily="18" charset="0"/>
              </a:rPr>
              <a:t>Note that (a) includes unregistered trade-marks</a:t>
            </a:r>
          </a:p>
          <a:p>
            <a:pPr lvl="1"/>
            <a:r>
              <a:rPr lang="en-US" baseline="0" dirty="0" smtClean="0">
                <a:latin typeface="Garamond" pitchFamily="18" charset="0"/>
              </a:rPr>
              <a:t>See the definition of “trade-mark”</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Prior Pending Mark</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Or a mark which is confusing with someone else’s pending trade-mark</a:t>
            </a:r>
          </a:p>
          <a:p>
            <a:pPr lvl="0"/>
            <a:r>
              <a:rPr lang="en-US" baseline="0" dirty="0" smtClean="0">
                <a:solidFill>
                  <a:srgbClr val="66FF66"/>
                </a:solidFill>
                <a:latin typeface="Garamond" pitchFamily="18" charset="0"/>
              </a:rPr>
              <a:t>16(1)(b) a trade-mark in respect of which an </a:t>
            </a:r>
            <a:r>
              <a:rPr lang="en-US" baseline="0" dirty="0" smtClean="0">
                <a:solidFill>
                  <a:srgbClr val="FFFF66"/>
                </a:solidFill>
                <a:latin typeface="Garamond" pitchFamily="18" charset="0"/>
              </a:rPr>
              <a:t>application for registration had been previously filed </a:t>
            </a:r>
            <a:r>
              <a:rPr lang="en-US" baseline="0" dirty="0" smtClean="0">
                <a:solidFill>
                  <a:srgbClr val="66FF66"/>
                </a:solidFill>
                <a:latin typeface="Garamond" pitchFamily="18" charset="0"/>
              </a:rPr>
              <a:t>in Canada by any other person; or</a:t>
            </a:r>
          </a:p>
          <a:p>
            <a:pPr lvl="0"/>
            <a:r>
              <a:rPr lang="en-US" baseline="0" dirty="0" smtClean="0">
                <a:latin typeface="Garamond" pitchFamily="18" charset="0"/>
              </a:rPr>
              <a:t>In effect, a first to file priority for registration for new marks</a:t>
            </a:r>
          </a:p>
          <a:p>
            <a:pPr lvl="1"/>
            <a:r>
              <a:rPr lang="en-US" dirty="0" smtClean="0">
                <a:latin typeface="Garamond" pitchFamily="18" charset="0"/>
              </a:rPr>
              <a:t>This is why proposed mark reserves mark</a:t>
            </a:r>
            <a:endParaRPr lang="en-US" baseline="0" dirty="0" smtClean="0">
              <a:latin typeface="Garamond"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Prior Pending Mark</a:t>
            </a:r>
          </a:p>
        </p:txBody>
      </p:sp>
      <p:sp>
        <p:nvSpPr>
          <p:cNvPr id="3" name="Text Placeholder 2"/>
          <p:cNvSpPr>
            <a:spLocks noGrp="1"/>
          </p:cNvSpPr>
          <p:nvPr>
            <p:ph type="body" idx="1"/>
          </p:nvPr>
        </p:nvSpPr>
        <p:spPr/>
        <p:txBody>
          <a:bodyPr>
            <a:normAutofit/>
          </a:bodyPr>
          <a:lstStyle/>
          <a:p>
            <a:r>
              <a:rPr lang="en-US" baseline="0" dirty="0" smtClean="0">
                <a:latin typeface="Garamond" pitchFamily="18" charset="0"/>
              </a:rPr>
              <a:t>First to file does not guarantee the registration will issue</a:t>
            </a:r>
          </a:p>
          <a:p>
            <a:pPr lvl="1"/>
            <a:r>
              <a:rPr lang="en-US" baseline="0" dirty="0" smtClean="0">
                <a:latin typeface="Garamond" pitchFamily="18" charset="0"/>
              </a:rPr>
              <a:t>Lack of distinctiveness may prevent first to file from gaining registration: see s. 38(2)(d)</a:t>
            </a:r>
          </a:p>
          <a:p>
            <a:pPr lvl="1"/>
            <a:r>
              <a:rPr lang="en-US" dirty="0" smtClean="0">
                <a:latin typeface="Garamond" pitchFamily="18" charset="0"/>
              </a:rPr>
              <a:t>In which case no one is entitled to registration</a:t>
            </a:r>
          </a:p>
          <a:p>
            <a:endParaRPr lang="en-US" baseline="0" dirty="0" smtClean="0">
              <a:latin typeface="Garamond"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Unless, unless</a:t>
            </a:r>
          </a:p>
        </p:txBody>
      </p:sp>
      <p:sp>
        <p:nvSpPr>
          <p:cNvPr id="3" name="Text Placeholder 2"/>
          <p:cNvSpPr>
            <a:spLocks noGrp="1"/>
          </p:cNvSpPr>
          <p:nvPr>
            <p:ph type="body" idx="1"/>
          </p:nvPr>
        </p:nvSpPr>
        <p:spPr/>
        <p:txBody>
          <a:bodyPr>
            <a:normAutofit fontScale="92500"/>
          </a:bodyPr>
          <a:lstStyle/>
          <a:p>
            <a:r>
              <a:rPr lang="en-US" baseline="0" dirty="0" smtClean="0">
                <a:latin typeface="Garamond" pitchFamily="18" charset="0"/>
              </a:rPr>
              <a:t>Exception</a:t>
            </a:r>
            <a:r>
              <a:rPr lang="en-US" dirty="0" smtClean="0">
                <a:latin typeface="Garamond" pitchFamily="18" charset="0"/>
              </a:rPr>
              <a:t> to “unless”</a:t>
            </a:r>
          </a:p>
          <a:p>
            <a:r>
              <a:rPr lang="en-US" dirty="0" smtClean="0">
                <a:latin typeface="Garamond" pitchFamily="18" charset="0"/>
              </a:rPr>
              <a:t>Entitlement unaffected by prior </a:t>
            </a:r>
            <a:r>
              <a:rPr lang="en-US" dirty="0" err="1" smtClean="0">
                <a:latin typeface="Garamond" pitchFamily="18" charset="0"/>
              </a:rPr>
              <a:t>abandonded</a:t>
            </a:r>
            <a:r>
              <a:rPr lang="en-US" dirty="0" smtClean="0">
                <a:latin typeface="Garamond" pitchFamily="18" charset="0"/>
              </a:rPr>
              <a:t> mark</a:t>
            </a:r>
          </a:p>
          <a:p>
            <a:r>
              <a:rPr lang="en-US" dirty="0" smtClean="0">
                <a:solidFill>
                  <a:srgbClr val="66FF66"/>
                </a:solidFill>
                <a:latin typeface="Garamond" pitchFamily="18" charset="0"/>
              </a:rPr>
              <a:t>16(5) The </a:t>
            </a:r>
            <a:r>
              <a:rPr lang="en-US" dirty="0" smtClean="0">
                <a:solidFill>
                  <a:srgbClr val="FFFF66"/>
                </a:solidFill>
                <a:latin typeface="Garamond" pitchFamily="18" charset="0"/>
              </a:rPr>
              <a:t>right of an applicant to secure registration </a:t>
            </a:r>
            <a:r>
              <a:rPr lang="en-US" dirty="0" smtClean="0">
                <a:solidFill>
                  <a:srgbClr val="66FF66"/>
                </a:solidFill>
                <a:latin typeface="Garamond" pitchFamily="18" charset="0"/>
              </a:rPr>
              <a:t>of a registrable trade-mark </a:t>
            </a:r>
            <a:r>
              <a:rPr lang="en-US" dirty="0" smtClean="0">
                <a:solidFill>
                  <a:srgbClr val="FFFF66"/>
                </a:solidFill>
                <a:latin typeface="Garamond" pitchFamily="18" charset="0"/>
              </a:rPr>
              <a:t>is not affected by </a:t>
            </a:r>
            <a:r>
              <a:rPr lang="en-US" dirty="0" smtClean="0">
                <a:solidFill>
                  <a:srgbClr val="66FF66"/>
                </a:solidFill>
                <a:latin typeface="Garamond" pitchFamily="18" charset="0"/>
              </a:rPr>
              <a:t>the previous use or making known of a confusing trade-mark or trade-name by another person, </a:t>
            </a:r>
            <a:r>
              <a:rPr lang="en-US" dirty="0" smtClean="0">
                <a:solidFill>
                  <a:srgbClr val="FFFF66"/>
                </a:solidFill>
                <a:latin typeface="Garamond" pitchFamily="18" charset="0"/>
              </a:rPr>
              <a:t>if the confusing trade-mark or trade-name was abandoned </a:t>
            </a:r>
            <a:r>
              <a:rPr lang="en-US" dirty="0" smtClean="0">
                <a:solidFill>
                  <a:srgbClr val="66FF66"/>
                </a:solidFill>
                <a:latin typeface="Garamond" pitchFamily="18" charset="0"/>
              </a:rPr>
              <a:t>at the date of advertisement of the applicant’s application in accordance with section 37.</a:t>
            </a:r>
          </a:p>
          <a:p>
            <a:endParaRPr lang="en-US" baseline="0" dirty="0" smtClean="0">
              <a:latin typeface="Garamond"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Marks Not Registrable</a:t>
            </a:r>
          </a:p>
        </p:txBody>
      </p:sp>
      <p:sp>
        <p:nvSpPr>
          <p:cNvPr id="3" name="Text Placeholder 2"/>
          <p:cNvSpPr>
            <a:spLocks noGrp="1"/>
          </p:cNvSpPr>
          <p:nvPr>
            <p:ph type="body" idx="1"/>
          </p:nvPr>
        </p:nvSpPr>
        <p:spPr/>
        <p:txBody>
          <a:bodyPr>
            <a:normAutofit fontScale="92500" lnSpcReduction="20000"/>
          </a:bodyPr>
          <a:lstStyle/>
          <a:p>
            <a:pPr lvl="0"/>
            <a:r>
              <a:rPr lang="en-US" baseline="0" dirty="0" smtClean="0">
                <a:latin typeface="Garamond" pitchFamily="18" charset="0"/>
              </a:rPr>
              <a:t>s.12 – Marks which are not registrable are not inherently distinctive for reasons which can be ascertained by the Registrar</a:t>
            </a:r>
          </a:p>
          <a:p>
            <a:pPr lvl="1"/>
            <a:r>
              <a:rPr lang="en-US" baseline="0" dirty="0" smtClean="0">
                <a:latin typeface="Garamond" pitchFamily="18" charset="0"/>
              </a:rPr>
              <a:t>Surnames, marks descriptive in French</a:t>
            </a:r>
            <a:r>
              <a:rPr lang="en-US" dirty="0" smtClean="0">
                <a:latin typeface="Garamond" pitchFamily="18" charset="0"/>
              </a:rPr>
              <a:t> or</a:t>
            </a:r>
            <a:r>
              <a:rPr lang="en-US" baseline="0" dirty="0" smtClean="0">
                <a:latin typeface="Garamond" pitchFamily="18" charset="0"/>
              </a:rPr>
              <a:t> English</a:t>
            </a:r>
          </a:p>
          <a:p>
            <a:pPr lvl="2"/>
            <a:r>
              <a:rPr lang="en-US" baseline="0" dirty="0" smtClean="0">
                <a:latin typeface="Garamond" pitchFamily="18" charset="0"/>
              </a:rPr>
              <a:t>12(a)(b)</a:t>
            </a:r>
          </a:p>
          <a:p>
            <a:pPr lvl="1"/>
            <a:r>
              <a:rPr lang="en-US" baseline="0" dirty="0" smtClean="0">
                <a:latin typeface="Garamond" pitchFamily="18" charset="0"/>
              </a:rPr>
              <a:t>Generic: the name of the wares in any language</a:t>
            </a:r>
          </a:p>
          <a:p>
            <a:pPr lvl="2"/>
            <a:r>
              <a:rPr lang="en-US" baseline="0" dirty="0" smtClean="0">
                <a:latin typeface="Garamond" pitchFamily="18" charset="0"/>
              </a:rPr>
              <a:t>12(c)</a:t>
            </a:r>
          </a:p>
          <a:p>
            <a:pPr lvl="1"/>
            <a:r>
              <a:rPr lang="en-US" baseline="0" dirty="0" smtClean="0">
                <a:latin typeface="Garamond" pitchFamily="18" charset="0"/>
              </a:rPr>
              <a:t>Mark / Quasi-mark owned by another</a:t>
            </a:r>
          </a:p>
          <a:p>
            <a:pPr lvl="2"/>
            <a:r>
              <a:rPr lang="en-US" baseline="0" dirty="0" smtClean="0">
                <a:latin typeface="Garamond" pitchFamily="18" charset="0"/>
              </a:rPr>
              <a:t>12(d) - (</a:t>
            </a:r>
            <a:r>
              <a:rPr lang="en-US" baseline="0" dirty="0" err="1" smtClean="0">
                <a:latin typeface="Garamond" pitchFamily="18" charset="0"/>
              </a:rPr>
              <a:t>i</a:t>
            </a:r>
            <a:r>
              <a:rPr lang="en-US" baseline="0" dirty="0" smtClean="0">
                <a:latin typeface="Garamond" pitchFamily="18" charset="0"/>
              </a:rPr>
              <a:t>)</a:t>
            </a:r>
          </a:p>
          <a:p>
            <a:pPr lvl="1"/>
            <a:r>
              <a:rPr lang="en-US" baseline="0" dirty="0" smtClean="0">
                <a:latin typeface="Garamond" pitchFamily="18" charset="0"/>
              </a:rPr>
              <a:t>Functional marks</a:t>
            </a:r>
          </a:p>
          <a:p>
            <a:pPr lvl="2"/>
            <a:r>
              <a:rPr lang="en-US" baseline="0" dirty="0" smtClean="0">
                <a:latin typeface="Garamond" pitchFamily="18" charset="0"/>
              </a:rPr>
              <a:t>Case-law</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Registration Process</a:t>
            </a:r>
          </a:p>
        </p:txBody>
      </p:sp>
      <p:sp>
        <p:nvSpPr>
          <p:cNvPr id="3" name="Text Placeholder 2"/>
          <p:cNvSpPr>
            <a:spLocks noGrp="1"/>
          </p:cNvSpPr>
          <p:nvPr>
            <p:ph type="body" idx="1"/>
          </p:nvPr>
        </p:nvSpPr>
        <p:spPr/>
        <p:txBody>
          <a:bodyPr>
            <a:normAutofit lnSpcReduction="10000"/>
          </a:bodyPr>
          <a:lstStyle/>
          <a:p>
            <a:pPr lvl="0"/>
            <a:r>
              <a:rPr lang="en-US" baseline="0" dirty="0" smtClean="0">
                <a:solidFill>
                  <a:srgbClr val="66FF66"/>
                </a:solidFill>
                <a:latin typeface="Garamond" pitchFamily="18" charset="0"/>
              </a:rPr>
              <a:t>37 (1) The Registrar shall refuse an application for the registration of a trade-mark if he is satisfied that</a:t>
            </a:r>
          </a:p>
          <a:p>
            <a:pPr lvl="1"/>
            <a:r>
              <a:rPr lang="en-US" baseline="0" dirty="0" smtClean="0">
                <a:solidFill>
                  <a:srgbClr val="66FF66"/>
                </a:solidFill>
                <a:latin typeface="Garamond" pitchFamily="18" charset="0"/>
              </a:rPr>
              <a:t>(a) [the application is not in proper form]</a:t>
            </a:r>
          </a:p>
          <a:p>
            <a:pPr lvl="1"/>
            <a:r>
              <a:rPr lang="en-US" baseline="0" dirty="0" smtClean="0">
                <a:solidFill>
                  <a:srgbClr val="66FF66"/>
                </a:solidFill>
                <a:latin typeface="Garamond" pitchFamily="18" charset="0"/>
              </a:rPr>
              <a:t>(b) the trade-mark is not registrable, [s.12] or</a:t>
            </a:r>
          </a:p>
          <a:p>
            <a:pPr lvl="1"/>
            <a:r>
              <a:rPr lang="en-US" baseline="0" dirty="0" smtClean="0">
                <a:solidFill>
                  <a:srgbClr val="66FF66"/>
                </a:solidFill>
                <a:latin typeface="Garamond" pitchFamily="18" charset="0"/>
              </a:rPr>
              <a:t>(c) the applicant is not the person entitled to registration of the trade-mark because it is confusing with another trade-mark for the registration of which an application is pending, [</a:t>
            </a:r>
            <a:r>
              <a:rPr lang="en-US" baseline="0" dirty="0" err="1" smtClean="0">
                <a:solidFill>
                  <a:srgbClr val="66FF66"/>
                </a:solidFill>
                <a:latin typeface="Garamond" pitchFamily="18" charset="0"/>
              </a:rPr>
              <a:t>para</a:t>
            </a:r>
            <a:r>
              <a:rPr lang="en-US" baseline="0" dirty="0" smtClean="0">
                <a:solidFill>
                  <a:srgbClr val="66FF66"/>
                </a:solidFill>
                <a:latin typeface="Garamond" pitchFamily="18" charset="0"/>
              </a:rPr>
              <a:t>  (c) refers to s.16(1)(b) only]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Registration Process</a:t>
            </a:r>
          </a:p>
        </p:txBody>
      </p:sp>
      <p:sp>
        <p:nvSpPr>
          <p:cNvPr id="3" name="Text Placeholder 2"/>
          <p:cNvSpPr>
            <a:spLocks noGrp="1"/>
          </p:cNvSpPr>
          <p:nvPr>
            <p:ph type="body" idx="1"/>
          </p:nvPr>
        </p:nvSpPr>
        <p:spPr/>
        <p:txBody>
          <a:bodyPr>
            <a:normAutofit fontScale="92500" lnSpcReduction="20000"/>
          </a:bodyPr>
          <a:lstStyle/>
          <a:p>
            <a:pPr lvl="0"/>
            <a:r>
              <a:rPr lang="en-US" baseline="0" dirty="0" smtClean="0">
                <a:latin typeface="Garamond" pitchFamily="18" charset="0"/>
              </a:rPr>
              <a:t>Even though the Registrar does not refuse the application under s.37, the mark is not automatically registered</a:t>
            </a:r>
          </a:p>
          <a:p>
            <a:pPr lvl="1"/>
            <a:r>
              <a:rPr lang="en-US" baseline="0" dirty="0" smtClean="0">
                <a:solidFill>
                  <a:srgbClr val="66FF66"/>
                </a:solidFill>
                <a:latin typeface="Garamond" pitchFamily="18" charset="0"/>
              </a:rPr>
              <a:t>s.37(1) . . . and where the Registrar is not so satisfied, he shall cause the application to be advertised in the manner prescribed</a:t>
            </a:r>
          </a:p>
          <a:p>
            <a:pPr lvl="0"/>
            <a:r>
              <a:rPr lang="en-US" baseline="0" dirty="0" smtClean="0">
                <a:latin typeface="Garamond" pitchFamily="18" charset="0"/>
              </a:rPr>
              <a:t>It is advertised in the </a:t>
            </a:r>
            <a:r>
              <a:rPr lang="en-US" i="1" baseline="0" dirty="0" smtClean="0">
                <a:latin typeface="Garamond" pitchFamily="18" charset="0"/>
              </a:rPr>
              <a:t>Trade-Marks Journal (an official publication of the Office of the Registrar)</a:t>
            </a:r>
          </a:p>
          <a:p>
            <a:pPr lvl="1"/>
            <a:r>
              <a:rPr lang="en-US" baseline="0" dirty="0" smtClean="0">
                <a:latin typeface="Garamond" pitchFamily="18" charset="0"/>
              </a:rPr>
              <a:t>The Trade-marks Journal is regularly reviewed by trade-mark agents on their clients’ behalf, to determine whether applications have been made for confusing marks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Opposition</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The advertisement process give other parties two months to object</a:t>
            </a:r>
          </a:p>
          <a:p>
            <a:pPr lvl="1"/>
            <a:r>
              <a:rPr lang="en-US" baseline="0" dirty="0" smtClean="0">
                <a:solidFill>
                  <a:srgbClr val="66FF66"/>
                </a:solidFill>
                <a:latin typeface="Garamond" pitchFamily="18" charset="0"/>
              </a:rPr>
              <a:t>38 (1) Within two months after the advertisement of an application for the registration of a trade-mark, any person may, on payment of the prescribed fee, file a statement of opposition with the Registrar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Opposition - Registrability</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Opposition is normally by an owner of a conflicting mark</a:t>
            </a:r>
          </a:p>
          <a:p>
            <a:pPr lvl="1"/>
            <a:r>
              <a:rPr lang="en-US" baseline="0" dirty="0" smtClean="0">
                <a:latin typeface="Garamond" pitchFamily="18" charset="0"/>
              </a:rPr>
              <a:t>Some grounds of opposition are open only to the owner of the opposing mark</a:t>
            </a:r>
          </a:p>
          <a:p>
            <a:pPr lvl="1"/>
            <a:r>
              <a:rPr lang="en-US" baseline="0" dirty="0" smtClean="0">
                <a:latin typeface="Garamond" pitchFamily="18" charset="0"/>
              </a:rPr>
              <a:t>E.g. Prior use of a confusing mark or trade-name: s. 17</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Opposition - Registrability</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Opposition is allowed in addition to examination for two reasons</a:t>
            </a:r>
          </a:p>
          <a:p>
            <a:pPr lvl="1"/>
            <a:r>
              <a:rPr lang="en-US" baseline="0" dirty="0" smtClean="0">
                <a:latin typeface="Garamond" pitchFamily="18" charset="0"/>
              </a:rPr>
              <a:t>The opponent typically has more at stake than the Registrar</a:t>
            </a:r>
          </a:p>
          <a:p>
            <a:pPr lvl="1"/>
            <a:r>
              <a:rPr lang="en-US" baseline="0" dirty="0" smtClean="0">
                <a:latin typeface="Garamond" pitchFamily="18" charset="0"/>
              </a:rPr>
              <a:t>The opponent may have more information than the registrar</a:t>
            </a:r>
          </a:p>
          <a:p>
            <a:pPr lvl="2"/>
            <a:r>
              <a:rPr lang="en-US" sz="2800" dirty="0" smtClean="0">
                <a:latin typeface="Garamond" pitchFamily="18" charset="0"/>
              </a:rPr>
              <a:t>P</a:t>
            </a:r>
            <a:r>
              <a:rPr lang="en-US" sz="2800" baseline="0" dirty="0" smtClean="0">
                <a:latin typeface="Garamond" pitchFamily="18" charset="0"/>
              </a:rPr>
              <a:t>articularly with respect to unregistered marks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Opposition - Registrability</a:t>
            </a:r>
          </a:p>
        </p:txBody>
      </p:sp>
      <p:sp>
        <p:nvSpPr>
          <p:cNvPr id="3" name="Text Placeholder 2"/>
          <p:cNvSpPr>
            <a:spLocks noGrp="1"/>
          </p:cNvSpPr>
          <p:nvPr>
            <p:ph type="body" idx="1"/>
          </p:nvPr>
        </p:nvSpPr>
        <p:spPr/>
        <p:txBody>
          <a:bodyPr>
            <a:normAutofit lnSpcReduction="10000"/>
          </a:bodyPr>
          <a:lstStyle/>
          <a:p>
            <a:pPr lvl="0"/>
            <a:r>
              <a:rPr lang="en-US" baseline="0" dirty="0" smtClean="0">
                <a:latin typeface="Garamond" pitchFamily="18" charset="0"/>
              </a:rPr>
              <a:t>The opponent may challenge on the basis that the mark is not registrable notwithstanding that the Registrar has already reviewed this issue</a:t>
            </a:r>
          </a:p>
          <a:p>
            <a:pPr lvl="0"/>
            <a:r>
              <a:rPr lang="en-US" baseline="0" dirty="0" smtClean="0">
                <a:latin typeface="Garamond" pitchFamily="18" charset="0"/>
              </a:rPr>
              <a:t>This allows the opponent to present new arguments</a:t>
            </a:r>
          </a:p>
          <a:p>
            <a:pPr lvl="0"/>
            <a:r>
              <a:rPr lang="en-US" baseline="0" dirty="0" smtClean="0">
                <a:latin typeface="Garamond" pitchFamily="18" charset="0"/>
              </a:rPr>
              <a:t>And the opponent may appeal from a rejection of its opposition</a:t>
            </a:r>
          </a:p>
          <a:p>
            <a:pPr lvl="1"/>
            <a:r>
              <a:rPr lang="en-US" baseline="0" dirty="0" smtClean="0">
                <a:latin typeface="Garamond" pitchFamily="18" charset="0"/>
              </a:rPr>
              <a:t>So the opponent had a chance to make the argument re </a:t>
            </a:r>
            <a:r>
              <a:rPr lang="en-US" baseline="0" dirty="0" err="1" smtClean="0">
                <a:latin typeface="Garamond" pitchFamily="18" charset="0"/>
              </a:rPr>
              <a:t>registrability</a:t>
            </a:r>
            <a:r>
              <a:rPr lang="en-US" baseline="0" dirty="0" smtClean="0">
                <a:latin typeface="Garamond" pitchFamily="18" charset="0"/>
              </a:rPr>
              <a:t> before a court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Opposition</a:t>
            </a:r>
          </a:p>
        </p:txBody>
      </p:sp>
      <p:sp>
        <p:nvSpPr>
          <p:cNvPr id="3" name="Text Placeholder 2"/>
          <p:cNvSpPr>
            <a:spLocks noGrp="1"/>
          </p:cNvSpPr>
          <p:nvPr>
            <p:ph type="body" idx="1"/>
          </p:nvPr>
        </p:nvSpPr>
        <p:spPr/>
        <p:txBody>
          <a:bodyPr>
            <a:normAutofit fontScale="77500" lnSpcReduction="20000"/>
          </a:bodyPr>
          <a:lstStyle/>
          <a:p>
            <a:pPr lvl="0"/>
            <a:r>
              <a:rPr lang="en-US" baseline="0" dirty="0" smtClean="0">
                <a:solidFill>
                  <a:srgbClr val="66FF66"/>
                </a:solidFill>
                <a:latin typeface="Garamond" pitchFamily="18" charset="0"/>
              </a:rPr>
              <a:t>38(2) A statement of opposition may be based on any of the following grounds:</a:t>
            </a:r>
          </a:p>
          <a:p>
            <a:pPr lvl="1"/>
            <a:r>
              <a:rPr lang="en-US" baseline="0" dirty="0" smtClean="0">
                <a:solidFill>
                  <a:srgbClr val="66FF66"/>
                </a:solidFill>
                <a:latin typeface="Garamond" pitchFamily="18" charset="0"/>
              </a:rPr>
              <a:t>(a) [Form of the application]</a:t>
            </a:r>
          </a:p>
          <a:p>
            <a:pPr lvl="1"/>
            <a:r>
              <a:rPr lang="en-US" baseline="0" dirty="0" smtClean="0">
                <a:solidFill>
                  <a:srgbClr val="66FF66"/>
                </a:solidFill>
                <a:latin typeface="Garamond" pitchFamily="18" charset="0"/>
              </a:rPr>
              <a:t>(b) that the trade-mark is not registrable [s.12];</a:t>
            </a:r>
          </a:p>
          <a:p>
            <a:pPr lvl="1"/>
            <a:r>
              <a:rPr lang="en-US" baseline="0" dirty="0" smtClean="0">
                <a:solidFill>
                  <a:srgbClr val="66FF66"/>
                </a:solidFill>
                <a:latin typeface="Garamond" pitchFamily="18" charset="0"/>
              </a:rPr>
              <a:t>(c) that the applicant is not the person entitled to registration of the trade-mark [s.16]; or</a:t>
            </a:r>
          </a:p>
          <a:p>
            <a:pPr lvl="1"/>
            <a:r>
              <a:rPr lang="en-US" baseline="0" dirty="0" smtClean="0">
                <a:solidFill>
                  <a:srgbClr val="66FF66"/>
                </a:solidFill>
                <a:latin typeface="Garamond" pitchFamily="18" charset="0"/>
              </a:rPr>
              <a:t>(d) that the trade-mark is not distinctive</a:t>
            </a:r>
          </a:p>
          <a:p>
            <a:pPr lvl="0"/>
            <a:r>
              <a:rPr lang="en-US" baseline="0" dirty="0" smtClean="0">
                <a:latin typeface="Garamond" pitchFamily="18" charset="0"/>
              </a:rPr>
              <a:t>Grounds (a), (b) are also grounds for refusal by Registrar under s. 37(1)(a),(b)</a:t>
            </a:r>
          </a:p>
          <a:p>
            <a:pPr lvl="0"/>
            <a:r>
              <a:rPr lang="en-US" baseline="0" dirty="0" smtClean="0">
                <a:latin typeface="Garamond" pitchFamily="18" charset="0"/>
              </a:rPr>
              <a:t>Para  38(2)(c) is similar to 37(1)(c), but broader</a:t>
            </a:r>
          </a:p>
          <a:p>
            <a:pPr lvl="1"/>
            <a:r>
              <a:rPr lang="en-US" baseline="0" dirty="0" smtClean="0">
                <a:latin typeface="Garamond" pitchFamily="18" charset="0"/>
              </a:rPr>
              <a:t>Refers to s.16(a) &amp; (c) (used name/mark) as well as (b) (prior application)</a:t>
            </a:r>
          </a:p>
          <a:p>
            <a:pPr lvl="0"/>
            <a:r>
              <a:rPr lang="en-US" baseline="0" dirty="0" smtClean="0">
                <a:latin typeface="Garamond" pitchFamily="18" charset="0"/>
              </a:rPr>
              <a:t>No equivalent to (d) under 37(1)</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Process</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Note that the Registrar can refuse the mark </a:t>
            </a:r>
          </a:p>
          <a:p>
            <a:pPr lvl="1"/>
            <a:r>
              <a:rPr lang="en-US" baseline="0" dirty="0" smtClean="0">
                <a:latin typeface="Garamond" pitchFamily="18" charset="0"/>
              </a:rPr>
              <a:t>When the person is not entitled because the it is confusing with a pending application: </a:t>
            </a:r>
            <a:r>
              <a:rPr lang="en-US" baseline="0" dirty="0" err="1" smtClean="0">
                <a:latin typeface="Garamond" pitchFamily="18" charset="0"/>
              </a:rPr>
              <a:t>cf</a:t>
            </a:r>
            <a:r>
              <a:rPr lang="en-US" baseline="0" dirty="0" smtClean="0">
                <a:latin typeface="Garamond" pitchFamily="18" charset="0"/>
              </a:rPr>
              <a:t> s.16(1)(b))</a:t>
            </a:r>
          </a:p>
          <a:p>
            <a:pPr lvl="1"/>
            <a:r>
              <a:rPr lang="en-US" baseline="0" dirty="0" smtClean="0">
                <a:latin typeface="Garamond" pitchFamily="18" charset="0"/>
              </a:rPr>
              <a:t>When it is confusing with a registered mark (s.12)</a:t>
            </a:r>
          </a:p>
          <a:p>
            <a:pPr lvl="1"/>
            <a:r>
              <a:rPr lang="en-US" baseline="0" dirty="0" smtClean="0">
                <a:latin typeface="Garamond" pitchFamily="18" charset="0"/>
              </a:rPr>
              <a:t>But </a:t>
            </a:r>
            <a:r>
              <a:rPr lang="en-US" u="sng" baseline="0" dirty="0" smtClean="0">
                <a:latin typeface="Garamond" pitchFamily="18" charset="0"/>
              </a:rPr>
              <a:t>not</a:t>
            </a:r>
            <a:r>
              <a:rPr lang="en-US" baseline="0" dirty="0" smtClean="0">
                <a:latin typeface="Garamond" pitchFamily="18" charset="0"/>
              </a:rPr>
              <a:t> when it is confusing with an unregistered mark or trade-name: s.16(1)(a)(c)</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Process</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Only the opponent can oppose on the basis of s.16(1)(a),(c)</a:t>
            </a:r>
          </a:p>
          <a:p>
            <a:pPr lvl="1"/>
            <a:r>
              <a:rPr lang="en-US" baseline="0" dirty="0" smtClean="0">
                <a:latin typeface="Garamond" pitchFamily="18" charset="0"/>
              </a:rPr>
              <a:t>The Registrar has no way of knowing whether an confusing unregistered mark exists</a:t>
            </a:r>
          </a:p>
          <a:p>
            <a:pPr lvl="1"/>
            <a:r>
              <a:rPr lang="en-US" baseline="0" dirty="0" smtClean="0">
                <a:latin typeface="Garamond" pitchFamily="18" charset="0"/>
              </a:rPr>
              <a:t>And the opponent must be the owner of the opposing mark to oppose on this basis: s.17</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Opposition</a:t>
            </a:r>
          </a:p>
        </p:txBody>
      </p:sp>
      <p:sp>
        <p:nvSpPr>
          <p:cNvPr id="3" name="Text Placeholder 2"/>
          <p:cNvSpPr>
            <a:spLocks noGrp="1"/>
          </p:cNvSpPr>
          <p:nvPr>
            <p:ph type="body" idx="1"/>
          </p:nvPr>
        </p:nvSpPr>
        <p:spPr/>
        <p:txBody>
          <a:bodyPr>
            <a:normAutofit fontScale="85000" lnSpcReduction="10000"/>
          </a:bodyPr>
          <a:lstStyle/>
          <a:p>
            <a:pPr lvl="0"/>
            <a:r>
              <a:rPr lang="en-US" baseline="0" dirty="0" smtClean="0">
                <a:latin typeface="Garamond" pitchFamily="18" charset="0"/>
              </a:rPr>
              <a:t>Mark may lack distinctiveness because </a:t>
            </a:r>
          </a:p>
          <a:p>
            <a:pPr lvl="1"/>
            <a:r>
              <a:rPr lang="en-US" baseline="0" dirty="0" smtClean="0">
                <a:latin typeface="Garamond" pitchFamily="18" charset="0"/>
              </a:rPr>
              <a:t>It inherently lacks distinctiveness (</a:t>
            </a:r>
            <a:r>
              <a:rPr lang="en-US" baseline="0" dirty="0" err="1" smtClean="0">
                <a:latin typeface="Garamond" pitchFamily="18" charset="0"/>
              </a:rPr>
              <a:t>eg</a:t>
            </a:r>
            <a:r>
              <a:rPr lang="en-US" baseline="0" dirty="0" smtClean="0">
                <a:latin typeface="Garamond" pitchFamily="18" charset="0"/>
              </a:rPr>
              <a:t> generic mark)</a:t>
            </a:r>
          </a:p>
          <a:p>
            <a:pPr lvl="2"/>
            <a:r>
              <a:rPr lang="en-US" baseline="0" dirty="0" smtClean="0">
                <a:latin typeface="Garamond" pitchFamily="18" charset="0"/>
              </a:rPr>
              <a:t>s.12</a:t>
            </a:r>
          </a:p>
          <a:p>
            <a:pPr lvl="1"/>
            <a:r>
              <a:rPr lang="en-US" baseline="0" dirty="0" smtClean="0">
                <a:latin typeface="Garamond" pitchFamily="18" charset="0"/>
              </a:rPr>
              <a:t>It lacks distinctiveness in fact because it has been used by more than one source: s. 38(2)(d)</a:t>
            </a:r>
          </a:p>
          <a:p>
            <a:pPr lvl="0"/>
            <a:r>
              <a:rPr lang="en-US" baseline="0" dirty="0" smtClean="0">
                <a:latin typeface="Garamond" pitchFamily="18" charset="0"/>
              </a:rPr>
              <a:t>38(2)(d) – lack of distinctiveness in fact, available only to opponent</a:t>
            </a:r>
          </a:p>
          <a:p>
            <a:pPr lvl="1"/>
            <a:r>
              <a:rPr lang="en-US" baseline="0" dirty="0" smtClean="0">
                <a:latin typeface="Garamond" pitchFamily="18" charset="0"/>
              </a:rPr>
              <a:t>Registrar can refuse for confusion with registered mark: 12(d)</a:t>
            </a:r>
          </a:p>
          <a:p>
            <a:pPr lvl="1"/>
            <a:r>
              <a:rPr lang="en-US" baseline="0" dirty="0" smtClean="0">
                <a:latin typeface="Garamond" pitchFamily="18" charset="0"/>
              </a:rPr>
              <a:t>Or because generic etc (12(a)(b))</a:t>
            </a:r>
          </a:p>
          <a:p>
            <a:pPr lvl="1"/>
            <a:r>
              <a:rPr lang="en-US" baseline="0" dirty="0" smtClean="0">
                <a:latin typeface="Garamond" pitchFamily="18" charset="0"/>
              </a:rPr>
              <a:t>Opponent can oppose for confusion with unregistered mark under s.38(2)(d)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Functionality</a:t>
            </a:r>
          </a:p>
        </p:txBody>
      </p:sp>
      <p:sp>
        <p:nvSpPr>
          <p:cNvPr id="3" name="Text Placeholder 2"/>
          <p:cNvSpPr>
            <a:spLocks noGrp="1"/>
          </p:cNvSpPr>
          <p:nvPr>
            <p:ph type="body" idx="1"/>
          </p:nvPr>
        </p:nvSpPr>
        <p:spPr/>
        <p:txBody>
          <a:bodyPr>
            <a:normAutofit fontScale="92500" lnSpcReduction="10000"/>
          </a:bodyPr>
          <a:lstStyle/>
          <a:p>
            <a:pPr lvl="0"/>
            <a:r>
              <a:rPr lang="en-US" baseline="0" dirty="0" smtClean="0">
                <a:latin typeface="Garamond" pitchFamily="18" charset="0"/>
              </a:rPr>
              <a:t>Functionality</a:t>
            </a:r>
          </a:p>
          <a:p>
            <a:pPr lvl="1"/>
            <a:r>
              <a:rPr lang="en-US" baseline="0" dirty="0" smtClean="0">
                <a:latin typeface="Garamond" pitchFamily="18" charset="0"/>
              </a:rPr>
              <a:t>A mark may serve some functional purpose other than identifying the source of the ware</a:t>
            </a:r>
          </a:p>
          <a:p>
            <a:pPr lvl="1"/>
            <a:r>
              <a:rPr lang="en-US" baseline="0" dirty="0" err="1" smtClean="0">
                <a:latin typeface="Garamond" pitchFamily="18" charset="0"/>
              </a:rPr>
              <a:t>Ie</a:t>
            </a:r>
            <a:r>
              <a:rPr lang="en-US" baseline="0" dirty="0" smtClean="0">
                <a:latin typeface="Garamond" pitchFamily="18" charset="0"/>
              </a:rPr>
              <a:t> a distinctive shape makes a bottle easier to grasp</a:t>
            </a:r>
          </a:p>
          <a:p>
            <a:pPr lvl="0"/>
            <a:r>
              <a:rPr lang="en-US" baseline="0" dirty="0" smtClean="0">
                <a:latin typeface="Garamond" pitchFamily="18" charset="0"/>
              </a:rPr>
              <a:t>Case-law establishes that functionality is a ground for opposition or refusal by Registrar</a:t>
            </a:r>
          </a:p>
          <a:p>
            <a:pPr lvl="1"/>
            <a:r>
              <a:rPr lang="en-US" baseline="0" dirty="0" smtClean="0">
                <a:latin typeface="Garamond" pitchFamily="18" charset="0"/>
              </a:rPr>
              <a:t>Functionality as a bar is not found expressly in the Act</a:t>
            </a:r>
          </a:p>
          <a:p>
            <a:pPr lvl="1"/>
            <a:r>
              <a:rPr lang="en-US" baseline="0" dirty="0" smtClean="0">
                <a:latin typeface="Garamond" pitchFamily="18" charset="0"/>
              </a:rPr>
              <a:t>Affirmed as a ground for invalidity in </a:t>
            </a:r>
            <a:r>
              <a:rPr lang="en-US" baseline="0" dirty="0" err="1" smtClean="0">
                <a:latin typeface="Garamond" pitchFamily="18" charset="0"/>
              </a:rPr>
              <a:t>Kirkbi</a:t>
            </a:r>
            <a:r>
              <a:rPr lang="en-US" baseline="0" dirty="0" smtClean="0">
                <a:latin typeface="Garamond" pitchFamily="18" charset="0"/>
              </a:rPr>
              <a:t> and Lego Canada v </a:t>
            </a:r>
            <a:r>
              <a:rPr lang="en-US" baseline="0" dirty="0" err="1" smtClean="0">
                <a:latin typeface="Garamond" pitchFamily="18" charset="0"/>
              </a:rPr>
              <a:t>Ritvik</a:t>
            </a:r>
            <a:r>
              <a:rPr lang="en-US" baseline="0" dirty="0" smtClean="0">
                <a:latin typeface="Garamond" pitchFamily="18" charset="0"/>
              </a:rPr>
              <a:t> Holdings 2003 FCA 297, </a:t>
            </a:r>
            <a:r>
              <a:rPr lang="en-US" baseline="0" dirty="0" err="1" smtClean="0">
                <a:latin typeface="Garamond" pitchFamily="18" charset="0"/>
              </a:rPr>
              <a:t>affm’d</a:t>
            </a:r>
            <a:r>
              <a:rPr lang="en-US" baseline="0" dirty="0" smtClean="0">
                <a:latin typeface="Garamond" pitchFamily="18" charset="0"/>
              </a:rPr>
              <a:t> 2005 SCC 65</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Registration</a:t>
            </a:r>
          </a:p>
        </p:txBody>
      </p:sp>
      <p:sp>
        <p:nvSpPr>
          <p:cNvPr id="3" name="Text Placeholder 2"/>
          <p:cNvSpPr>
            <a:spLocks noGrp="1"/>
          </p:cNvSpPr>
          <p:nvPr>
            <p:ph type="body" idx="1"/>
          </p:nvPr>
        </p:nvSpPr>
        <p:spPr/>
        <p:txBody>
          <a:bodyPr>
            <a:normAutofit fontScale="92500" lnSpcReduction="10000"/>
          </a:bodyPr>
          <a:lstStyle/>
          <a:p>
            <a:pPr lvl="0"/>
            <a:r>
              <a:rPr lang="en-US" baseline="0" dirty="0" smtClean="0">
                <a:latin typeface="Garamond" pitchFamily="18" charset="0"/>
              </a:rPr>
              <a:t>After the period for opposition has expired (two months after advertisement) </a:t>
            </a:r>
          </a:p>
          <a:p>
            <a:pPr lvl="1"/>
            <a:r>
              <a:rPr lang="en-US" baseline="0" dirty="0" smtClean="0">
                <a:latin typeface="Garamond" pitchFamily="18" charset="0"/>
              </a:rPr>
              <a:t>or after an opposition is decided in </a:t>
            </a:r>
            <a:r>
              <a:rPr lang="en-US" baseline="0" dirty="0" err="1" smtClean="0">
                <a:latin typeface="Garamond" pitchFamily="18" charset="0"/>
              </a:rPr>
              <a:t>favour</a:t>
            </a:r>
            <a:r>
              <a:rPr lang="en-US" baseline="0" dirty="0" smtClean="0">
                <a:latin typeface="Garamond" pitchFamily="18" charset="0"/>
              </a:rPr>
              <a:t> of the applicant</a:t>
            </a:r>
          </a:p>
          <a:p>
            <a:pPr lvl="0"/>
            <a:r>
              <a:rPr lang="en-US" baseline="0" dirty="0" smtClean="0">
                <a:latin typeface="Garamond" pitchFamily="18" charset="0"/>
              </a:rPr>
              <a:t>The trade-mark is registered: ss.39,40</a:t>
            </a:r>
          </a:p>
          <a:p>
            <a:pPr lvl="0"/>
            <a:r>
              <a:rPr lang="en-US" baseline="0" dirty="0" smtClean="0">
                <a:latin typeface="Garamond" pitchFamily="18" charset="0"/>
              </a:rPr>
              <a:t>In respect of those wares for which the application was made</a:t>
            </a:r>
          </a:p>
          <a:p>
            <a:pPr lvl="1"/>
            <a:r>
              <a:rPr lang="en-US" baseline="0" dirty="0" smtClean="0">
                <a:latin typeface="Garamond" pitchFamily="18" charset="0"/>
              </a:rPr>
              <a:t>Applicant must have used the mark in association with those wares</a:t>
            </a:r>
          </a:p>
          <a:p>
            <a:pPr lvl="1"/>
            <a:r>
              <a:rPr lang="en-US" dirty="0" smtClean="0">
                <a:latin typeface="Garamond" pitchFamily="18" charset="0"/>
              </a:rPr>
              <a:t>Proposed mark is not registered until actually used</a:t>
            </a:r>
            <a:endParaRPr lang="en-US" baseline="0" dirty="0" smtClean="0">
              <a:latin typeface="Garamond"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Prior User</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Suppose the applicant was not entitled to registration because the mark was confusing with your unregistered mark   </a:t>
            </a:r>
          </a:p>
          <a:p>
            <a:pPr lvl="0"/>
            <a:r>
              <a:rPr lang="en-US" baseline="0" dirty="0" smtClean="0">
                <a:latin typeface="Garamond" pitchFamily="18" charset="0"/>
              </a:rPr>
              <a:t>But you didn’t have a trade-mark agent scanning the journal and you missed the opposition period</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643182"/>
            <a:ext cx="8229600" cy="1143000"/>
          </a:xfrm>
        </p:spPr>
        <p:txBody>
          <a:bodyPr/>
          <a:lstStyle/>
          <a:p>
            <a:r>
              <a:rPr lang="en-US" baseline="0" dirty="0" smtClean="0">
                <a:latin typeface="Garamond" pitchFamily="18" charset="0"/>
              </a:rPr>
              <a:t>Invalidity</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Invalidity</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A registration is invalid if the mark</a:t>
            </a:r>
          </a:p>
          <a:p>
            <a:pPr lvl="1"/>
            <a:r>
              <a:rPr lang="en-US" baseline="0" dirty="0" smtClean="0">
                <a:latin typeface="Garamond" pitchFamily="18" charset="0"/>
              </a:rPr>
              <a:t>Was </a:t>
            </a:r>
            <a:r>
              <a:rPr lang="en-US" baseline="0" dirty="0" err="1" smtClean="0">
                <a:latin typeface="Garamond" pitchFamily="18" charset="0"/>
              </a:rPr>
              <a:t>unregistrable</a:t>
            </a:r>
            <a:endParaRPr lang="en-US" baseline="0" dirty="0" smtClean="0">
              <a:latin typeface="Garamond" pitchFamily="18" charset="0"/>
            </a:endParaRPr>
          </a:p>
          <a:p>
            <a:pPr lvl="1"/>
            <a:r>
              <a:rPr lang="en-US" baseline="0" dirty="0" smtClean="0">
                <a:latin typeface="Garamond" pitchFamily="18" charset="0"/>
              </a:rPr>
              <a:t>Is lacking distinctiveness</a:t>
            </a:r>
          </a:p>
          <a:p>
            <a:pPr lvl="1"/>
            <a:r>
              <a:rPr lang="en-US" baseline="0" dirty="0" smtClean="0">
                <a:latin typeface="Garamond" pitchFamily="18" charset="0"/>
              </a:rPr>
              <a:t>Wasn’t the owner’s mark</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Invalidity</a:t>
            </a:r>
          </a:p>
        </p:txBody>
      </p:sp>
      <p:sp>
        <p:nvSpPr>
          <p:cNvPr id="3" name="Text Placeholder 2"/>
          <p:cNvSpPr>
            <a:spLocks noGrp="1"/>
          </p:cNvSpPr>
          <p:nvPr>
            <p:ph type="body" idx="1"/>
          </p:nvPr>
        </p:nvSpPr>
        <p:spPr/>
        <p:txBody>
          <a:bodyPr>
            <a:normAutofit fontScale="92500" lnSpcReduction="10000"/>
          </a:bodyPr>
          <a:lstStyle/>
          <a:p>
            <a:pPr lvl="0"/>
            <a:r>
              <a:rPr lang="en-US" baseline="0" dirty="0" smtClean="0">
                <a:solidFill>
                  <a:srgbClr val="66FF66"/>
                </a:solidFill>
                <a:latin typeface="Garamond" pitchFamily="18" charset="0"/>
              </a:rPr>
              <a:t>18 (1) The registration of a trade-mark is invalid if</a:t>
            </a:r>
          </a:p>
          <a:p>
            <a:pPr lvl="1"/>
            <a:r>
              <a:rPr lang="en-US" baseline="0" dirty="0" smtClean="0">
                <a:solidFill>
                  <a:srgbClr val="66FF66"/>
                </a:solidFill>
                <a:latin typeface="Garamond" pitchFamily="18" charset="0"/>
              </a:rPr>
              <a:t>(a) the trade-mark </a:t>
            </a:r>
            <a:r>
              <a:rPr lang="en-US" baseline="0" dirty="0" smtClean="0">
                <a:solidFill>
                  <a:srgbClr val="FFFF66"/>
                </a:solidFill>
                <a:latin typeface="Garamond" pitchFamily="18" charset="0"/>
              </a:rPr>
              <a:t>was not registrable </a:t>
            </a:r>
            <a:r>
              <a:rPr lang="en-US" baseline="0" dirty="0" smtClean="0">
                <a:solidFill>
                  <a:srgbClr val="66FF66"/>
                </a:solidFill>
                <a:latin typeface="Garamond" pitchFamily="18" charset="0"/>
              </a:rPr>
              <a:t>at the date of registration,</a:t>
            </a:r>
          </a:p>
          <a:p>
            <a:pPr lvl="1"/>
            <a:r>
              <a:rPr lang="en-US" baseline="0" dirty="0" smtClean="0">
                <a:solidFill>
                  <a:srgbClr val="66FF66"/>
                </a:solidFill>
                <a:latin typeface="Garamond" pitchFamily="18" charset="0"/>
              </a:rPr>
              <a:t>(b) the trade-mark </a:t>
            </a:r>
            <a:r>
              <a:rPr lang="en-US" baseline="0" dirty="0" smtClean="0">
                <a:solidFill>
                  <a:srgbClr val="FFFF66"/>
                </a:solidFill>
                <a:latin typeface="Garamond" pitchFamily="18" charset="0"/>
              </a:rPr>
              <a:t>is not distinctive </a:t>
            </a:r>
            <a:r>
              <a:rPr lang="en-US" baseline="0" dirty="0" smtClean="0">
                <a:solidFill>
                  <a:srgbClr val="66FF66"/>
                </a:solidFill>
                <a:latin typeface="Garamond" pitchFamily="18" charset="0"/>
              </a:rPr>
              <a:t>at the time proceedings bringing the validity of the registration into question are commenced, or </a:t>
            </a:r>
          </a:p>
          <a:p>
            <a:pPr lvl="1"/>
            <a:r>
              <a:rPr lang="en-US" baseline="0" dirty="0" smtClean="0">
                <a:solidFill>
                  <a:srgbClr val="66FF66"/>
                </a:solidFill>
                <a:latin typeface="Garamond" pitchFamily="18" charset="0"/>
              </a:rPr>
              <a:t>(c) the trade-mark has been abandoned,</a:t>
            </a:r>
          </a:p>
          <a:p>
            <a:pPr lvl="0"/>
            <a:r>
              <a:rPr lang="en-US" baseline="0" dirty="0" smtClean="0">
                <a:solidFill>
                  <a:srgbClr val="66FF66"/>
                </a:solidFill>
                <a:latin typeface="Garamond" pitchFamily="18" charset="0"/>
              </a:rPr>
              <a:t>and subject to section 17, it is invalid </a:t>
            </a:r>
            <a:r>
              <a:rPr lang="en-US" baseline="0" dirty="0" smtClean="0">
                <a:solidFill>
                  <a:srgbClr val="FFFF66"/>
                </a:solidFill>
                <a:latin typeface="Garamond" pitchFamily="18" charset="0"/>
              </a:rPr>
              <a:t>if the applicant for registration was not the person entitled to secure the registration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Entitlement</a:t>
            </a:r>
          </a:p>
        </p:txBody>
      </p:sp>
      <p:sp>
        <p:nvSpPr>
          <p:cNvPr id="3" name="Text Placeholder 2"/>
          <p:cNvSpPr>
            <a:spLocks noGrp="1"/>
          </p:cNvSpPr>
          <p:nvPr>
            <p:ph type="body" idx="1"/>
          </p:nvPr>
        </p:nvSpPr>
        <p:spPr/>
        <p:txBody>
          <a:bodyPr>
            <a:normAutofit fontScale="92500" lnSpcReduction="20000"/>
          </a:bodyPr>
          <a:lstStyle/>
          <a:p>
            <a:pPr lvl="0"/>
            <a:r>
              <a:rPr lang="en-US" baseline="0" dirty="0" smtClean="0">
                <a:latin typeface="Garamond" pitchFamily="18" charset="0"/>
              </a:rPr>
              <a:t>Only the owner of a prior mark can oppose on the basis of </a:t>
            </a:r>
            <a:r>
              <a:rPr lang="en-US" dirty="0" smtClean="0">
                <a:latin typeface="Garamond" pitchFamily="18" charset="0"/>
              </a:rPr>
              <a:t>entitlement: s17(1)</a:t>
            </a:r>
          </a:p>
          <a:p>
            <a:pPr lvl="0"/>
            <a:r>
              <a:rPr lang="en-US" dirty="0" smtClean="0">
                <a:solidFill>
                  <a:srgbClr val="66FF66"/>
                </a:solidFill>
                <a:latin typeface="Garamond" pitchFamily="18" charset="0"/>
              </a:rPr>
              <a:t>17(1) No application for registration of a trade-mark . . . shall be refused and no registration of a trade-mark shall be expunged or amended or held invalid on the ground of any previous use or making known of a confusing trade-mark or trade-name by a person other than the applicant for that registration or his predecessor in title, </a:t>
            </a:r>
            <a:r>
              <a:rPr lang="en-US" dirty="0" smtClean="0">
                <a:solidFill>
                  <a:srgbClr val="FFFF66"/>
                </a:solidFill>
                <a:latin typeface="Garamond" pitchFamily="18" charset="0"/>
              </a:rPr>
              <a:t>except at the instance of that other person</a:t>
            </a:r>
            <a:r>
              <a:rPr lang="en-US" dirty="0" smtClean="0">
                <a:solidFill>
                  <a:srgbClr val="66FF66"/>
                </a:solidFill>
                <a:latin typeface="Garamond" pitchFamily="18" charset="0"/>
              </a:rPr>
              <a:t> or his successor in title, . . . </a:t>
            </a:r>
            <a:endParaRPr lang="en-US" baseline="0" dirty="0" smtClean="0">
              <a:solidFill>
                <a:srgbClr val="66FF66"/>
              </a:solidFill>
              <a:latin typeface="Garamond"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itchFamily="18" charset="0"/>
              </a:rPr>
              <a:t>Not Registrable / Not Entitled</a:t>
            </a:r>
            <a:endParaRPr lang="en-US" baseline="0" dirty="0" smtClean="0">
              <a:latin typeface="Garamond" pitchFamily="18" charset="0"/>
            </a:endParaRPr>
          </a:p>
        </p:txBody>
      </p:sp>
      <p:sp>
        <p:nvSpPr>
          <p:cNvPr id="3" name="Text Placeholder 2"/>
          <p:cNvSpPr>
            <a:spLocks noGrp="1"/>
          </p:cNvSpPr>
          <p:nvPr>
            <p:ph type="body" idx="1"/>
          </p:nvPr>
        </p:nvSpPr>
        <p:spPr/>
        <p:txBody>
          <a:bodyPr>
            <a:normAutofit/>
          </a:bodyPr>
          <a:lstStyle/>
          <a:p>
            <a:pPr lvl="0"/>
            <a:r>
              <a:rPr lang="en-US" sz="2800" baseline="0" dirty="0" smtClean="0">
                <a:solidFill>
                  <a:srgbClr val="66FF66"/>
                </a:solidFill>
                <a:latin typeface="Garamond" pitchFamily="18" charset="0"/>
              </a:rPr>
              <a:t>18 (1) The registration of a trade-mark is invalid if</a:t>
            </a:r>
          </a:p>
          <a:p>
            <a:pPr lvl="1"/>
            <a:r>
              <a:rPr lang="en-US" baseline="0" dirty="0" smtClean="0">
                <a:solidFill>
                  <a:srgbClr val="66FF66"/>
                </a:solidFill>
                <a:latin typeface="Garamond" pitchFamily="18" charset="0"/>
              </a:rPr>
              <a:t>(a) the trade-mark </a:t>
            </a:r>
            <a:r>
              <a:rPr lang="en-US" baseline="0" dirty="0" smtClean="0">
                <a:solidFill>
                  <a:srgbClr val="FFFF66"/>
                </a:solidFill>
                <a:latin typeface="Garamond" pitchFamily="18" charset="0"/>
              </a:rPr>
              <a:t>was not registrable </a:t>
            </a:r>
            <a:r>
              <a:rPr lang="en-US" baseline="0" dirty="0" smtClean="0">
                <a:solidFill>
                  <a:srgbClr val="66FF66"/>
                </a:solidFill>
                <a:latin typeface="Garamond" pitchFamily="18" charset="0"/>
              </a:rPr>
              <a:t>at the date of registration,</a:t>
            </a:r>
          </a:p>
          <a:p>
            <a:pPr lvl="1"/>
            <a:r>
              <a:rPr lang="en-US" baseline="0" dirty="0" smtClean="0">
                <a:solidFill>
                  <a:srgbClr val="66FF66"/>
                </a:solidFill>
                <a:latin typeface="Garamond" pitchFamily="18" charset="0"/>
              </a:rPr>
              <a:t> and subject to section 17, it is invalid </a:t>
            </a:r>
            <a:r>
              <a:rPr lang="en-US" baseline="0" dirty="0" smtClean="0">
                <a:solidFill>
                  <a:srgbClr val="FFFF66"/>
                </a:solidFill>
                <a:latin typeface="Garamond" pitchFamily="18" charset="0"/>
              </a:rPr>
              <a:t>if the applicant for registration was not the person entitled to secure the registration</a:t>
            </a:r>
          </a:p>
          <a:p>
            <a:r>
              <a:rPr lang="en-US" dirty="0" smtClean="0">
                <a:latin typeface="Garamond" pitchFamily="18" charset="0"/>
              </a:rPr>
              <a:t>These are the same grounds as for opposition</a:t>
            </a:r>
          </a:p>
          <a:p>
            <a:pPr lvl="1"/>
            <a:r>
              <a:rPr lang="en-US" baseline="0" dirty="0" smtClean="0">
                <a:latin typeface="Garamond" pitchFamily="18" charset="0"/>
              </a:rPr>
              <a:t>What is the difference?</a:t>
            </a:r>
          </a:p>
          <a:p>
            <a:pPr lvl="2"/>
            <a:r>
              <a:rPr lang="en-US" sz="2800" dirty="0" smtClean="0">
                <a:latin typeface="Garamond" pitchFamily="18" charset="0"/>
              </a:rPr>
              <a:t>(So far as the prior user is concerned)</a:t>
            </a:r>
            <a:endParaRPr lang="en-US" sz="2800" baseline="0" dirty="0" smtClean="0">
              <a:latin typeface="Garamond"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Section 17</a:t>
            </a: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The owner of a prior mark only has </a:t>
            </a:r>
            <a:r>
              <a:rPr lang="en-US" dirty="0" smtClean="0">
                <a:latin typeface="Garamond" pitchFamily="18" charset="0"/>
              </a:rPr>
              <a:t>5 years to object on the basis for entitlement: s17(2)</a:t>
            </a:r>
            <a:endParaRPr lang="en-US" baseline="0" dirty="0" smtClean="0">
              <a:latin typeface="Garamond"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Five Year</a:t>
            </a:r>
            <a:r>
              <a:rPr lang="en-US" dirty="0" smtClean="0">
                <a:latin typeface="Garamond" pitchFamily="18" charset="0"/>
              </a:rPr>
              <a:t> re Entitlement</a:t>
            </a:r>
            <a:endParaRPr lang="en-US" baseline="0" dirty="0" smtClean="0">
              <a:latin typeface="Garamond" pitchFamily="18" charset="0"/>
            </a:endParaRPr>
          </a:p>
        </p:txBody>
      </p:sp>
      <p:sp>
        <p:nvSpPr>
          <p:cNvPr id="3" name="Text Placeholder 2"/>
          <p:cNvSpPr>
            <a:spLocks noGrp="1"/>
          </p:cNvSpPr>
          <p:nvPr>
            <p:ph type="body" idx="1"/>
          </p:nvPr>
        </p:nvSpPr>
        <p:spPr/>
        <p:txBody>
          <a:bodyPr>
            <a:normAutofit lnSpcReduction="10000"/>
          </a:bodyPr>
          <a:lstStyle/>
          <a:p>
            <a:r>
              <a:rPr lang="en-US" baseline="0" dirty="0" smtClean="0">
                <a:solidFill>
                  <a:srgbClr val="66FF66"/>
                </a:solidFill>
                <a:latin typeface="Garamond" pitchFamily="18" charset="0"/>
              </a:rPr>
              <a:t>17(2) In proceedings commenced </a:t>
            </a:r>
            <a:r>
              <a:rPr lang="en-US" baseline="0" dirty="0" smtClean="0">
                <a:solidFill>
                  <a:srgbClr val="FFFF66"/>
                </a:solidFill>
                <a:latin typeface="Garamond" pitchFamily="18" charset="0"/>
              </a:rPr>
              <a:t>after the expiration of five years </a:t>
            </a:r>
            <a:r>
              <a:rPr lang="en-US" baseline="0" dirty="0" smtClean="0">
                <a:solidFill>
                  <a:srgbClr val="66FF66"/>
                </a:solidFill>
                <a:latin typeface="Garamond" pitchFamily="18" charset="0"/>
              </a:rPr>
              <a:t>from the date of registration of a trade-mark . . .no registration shall be expunged or amended or held invalid on the ground of the previous use or making known referred to in subsection (1), unless it is established that the person who adopted the registered trade-mark in Canada did so with knowledge of that previous use or making known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itchFamily="18" charset="0"/>
              </a:rPr>
              <a:t>Within 5 year limit</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latin typeface="Garamond" pitchFamily="18" charset="0"/>
              </a:rPr>
              <a:t>Suppose prior user acts within 5 year limit</a:t>
            </a:r>
          </a:p>
          <a:p>
            <a:pPr lvl="1"/>
            <a:r>
              <a:rPr lang="en-US" dirty="0" smtClean="0">
                <a:latin typeface="Garamond" pitchFamily="18" charset="0"/>
              </a:rPr>
              <a:t>What is the difference between invalidity and opposition?</a:t>
            </a:r>
          </a:p>
          <a:p>
            <a:pPr lvl="0"/>
            <a:r>
              <a:rPr lang="en-US" baseline="0" dirty="0" smtClean="0">
                <a:latin typeface="Garamond" pitchFamily="18" charset="0"/>
              </a:rPr>
              <a:t>Burden of</a:t>
            </a:r>
            <a:r>
              <a:rPr lang="en-US" dirty="0" smtClean="0">
                <a:latin typeface="Garamond" pitchFamily="18" charset="0"/>
              </a:rPr>
              <a:t> proof</a:t>
            </a:r>
          </a:p>
          <a:p>
            <a:pPr lvl="0"/>
            <a:r>
              <a:rPr lang="en-US" dirty="0" smtClean="0">
                <a:latin typeface="Garamond" pitchFamily="18" charset="0"/>
              </a:rPr>
              <a:t>Costs</a:t>
            </a:r>
            <a:endParaRPr lang="en-US" baseline="0" dirty="0" smtClean="0">
              <a:latin typeface="Garamond"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Generic</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Generic mark</a:t>
            </a:r>
          </a:p>
          <a:p>
            <a:pPr lvl="0"/>
            <a:r>
              <a:rPr lang="en-US" baseline="0" dirty="0" smtClean="0">
                <a:solidFill>
                  <a:srgbClr val="66FF66"/>
                </a:solidFill>
                <a:latin typeface="Garamond" pitchFamily="18" charset="0"/>
              </a:rPr>
              <a:t>(c) the name in any language of any of the wares or services in connection with which it is used or proposed to be used;</a:t>
            </a:r>
          </a:p>
          <a:p>
            <a:pPr lvl="1"/>
            <a:r>
              <a:rPr lang="en-US" baseline="0" dirty="0" smtClean="0">
                <a:latin typeface="Garamond" pitchFamily="18" charset="0"/>
              </a:rPr>
              <a:t>Inherently not distinctive</a:t>
            </a:r>
          </a:p>
          <a:p>
            <a:pPr lvl="1"/>
            <a:r>
              <a:rPr lang="en-US" baseline="0" dirty="0" smtClean="0">
                <a:latin typeface="Garamond" pitchFamily="18" charset="0"/>
              </a:rPr>
              <a:t>Not registrable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itchFamily="18" charset="0"/>
              </a:rPr>
              <a:t>Within 5 year limit</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latin typeface="Garamond" pitchFamily="18" charset="0"/>
              </a:rPr>
              <a:t>Burden of</a:t>
            </a:r>
            <a:r>
              <a:rPr lang="en-US" dirty="0" smtClean="0">
                <a:latin typeface="Garamond" pitchFamily="18" charset="0"/>
              </a:rPr>
              <a:t> proof</a:t>
            </a:r>
          </a:p>
          <a:p>
            <a:pPr lvl="1"/>
            <a:r>
              <a:rPr lang="en-US" sz="3200" baseline="0" dirty="0" smtClean="0">
                <a:latin typeface="Garamond" pitchFamily="18" charset="0"/>
              </a:rPr>
              <a:t>Under</a:t>
            </a:r>
            <a:r>
              <a:rPr lang="en-US" sz="3200" dirty="0" smtClean="0">
                <a:latin typeface="Garamond" pitchFamily="18" charset="0"/>
              </a:rPr>
              <a:t> s.16 the applicant has the burden of showing entitlement to registration</a:t>
            </a:r>
          </a:p>
          <a:p>
            <a:pPr lvl="1"/>
            <a:r>
              <a:rPr lang="en-US" sz="3200" baseline="0" dirty="0" smtClean="0">
                <a:latin typeface="Garamond" pitchFamily="18" charset="0"/>
              </a:rPr>
              <a:t>Under</a:t>
            </a:r>
            <a:r>
              <a:rPr lang="en-US" sz="3200" dirty="0" smtClean="0">
                <a:latin typeface="Garamond" pitchFamily="18" charset="0"/>
              </a:rPr>
              <a:t> s.17 the party attacking the mark has the burden of showing prior use</a:t>
            </a:r>
          </a:p>
          <a:p>
            <a:r>
              <a:rPr lang="en-US" sz="2800" dirty="0" smtClean="0">
                <a:solidFill>
                  <a:srgbClr val="66FF66"/>
                </a:solidFill>
                <a:latin typeface="Garamond" pitchFamily="18" charset="0"/>
              </a:rPr>
              <a:t>17(1) . . . and the burden lies on that other person . . .to establish that he had not abandoned the confusing trade-mark or trade-name at the date of advertisement of the applicant’s application.</a:t>
            </a:r>
            <a:endParaRPr lang="en-US" sz="2800" baseline="0" dirty="0" smtClean="0">
              <a:solidFill>
                <a:srgbClr val="66FF66"/>
              </a:solidFill>
              <a:latin typeface="Garamond"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itchFamily="18" charset="0"/>
              </a:rPr>
              <a:t>Within 5 year limit</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latin typeface="Garamond" pitchFamily="18" charset="0"/>
              </a:rPr>
              <a:t>Costs</a:t>
            </a:r>
          </a:p>
          <a:p>
            <a:pPr lvl="1"/>
            <a:r>
              <a:rPr lang="en-US" dirty="0" smtClean="0">
                <a:latin typeface="Garamond" pitchFamily="18" charset="0"/>
              </a:rPr>
              <a:t>No costs awarded on opposition</a:t>
            </a:r>
          </a:p>
          <a:p>
            <a:pPr lvl="1"/>
            <a:r>
              <a:rPr lang="en-US" baseline="0" dirty="0" smtClean="0">
                <a:latin typeface="Garamond" pitchFamily="18" charset="0"/>
              </a:rPr>
              <a:t>Costs follow</a:t>
            </a:r>
            <a:r>
              <a:rPr lang="en-US" dirty="0" smtClean="0">
                <a:latin typeface="Garamond" pitchFamily="18" charset="0"/>
              </a:rPr>
              <a:t> the cause in invalidity</a:t>
            </a:r>
          </a:p>
          <a:p>
            <a:r>
              <a:rPr lang="en-US" baseline="0" dirty="0" smtClean="0">
                <a:latin typeface="Garamond" pitchFamily="18" charset="0"/>
              </a:rPr>
              <a:t>Should you</a:t>
            </a:r>
            <a:r>
              <a:rPr lang="en-US" dirty="0" smtClean="0">
                <a:latin typeface="Garamond" pitchFamily="18" charset="0"/>
              </a:rPr>
              <a:t> wait for costs reasons, if you’re pretty sure you can win?</a:t>
            </a:r>
            <a:endParaRPr lang="en-US" baseline="0" dirty="0" smtClean="0">
              <a:latin typeface="Garamond"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Distinctiveness</a:t>
            </a:r>
          </a:p>
        </p:txBody>
      </p:sp>
      <p:sp>
        <p:nvSpPr>
          <p:cNvPr id="3" name="Text Placeholder 2"/>
          <p:cNvSpPr>
            <a:spLocks noGrp="1"/>
          </p:cNvSpPr>
          <p:nvPr>
            <p:ph type="body" idx="1"/>
          </p:nvPr>
        </p:nvSpPr>
        <p:spPr/>
        <p:txBody>
          <a:bodyPr>
            <a:normAutofit fontScale="85000" lnSpcReduction="10000"/>
          </a:bodyPr>
          <a:lstStyle/>
          <a:p>
            <a:pPr lvl="0"/>
            <a:r>
              <a:rPr lang="en-US" baseline="0" dirty="0" smtClean="0">
                <a:solidFill>
                  <a:srgbClr val="66FF66"/>
                </a:solidFill>
                <a:latin typeface="Garamond" pitchFamily="18" charset="0"/>
              </a:rPr>
              <a:t>"distinctive", in relation to a trade-mark, means a trade-mark that actually distinguishes the wares or services in association with which it is used by its owner from the wares or services of others or is adapted so to distinguish them;</a:t>
            </a:r>
          </a:p>
          <a:p>
            <a:pPr lvl="0"/>
            <a:r>
              <a:rPr lang="en-US" baseline="0" dirty="0" smtClean="0">
                <a:latin typeface="Garamond" pitchFamily="18" charset="0"/>
              </a:rPr>
              <a:t>Distinctiveness is not a condition for </a:t>
            </a:r>
            <a:r>
              <a:rPr lang="en-US" baseline="0" dirty="0" err="1" smtClean="0">
                <a:latin typeface="Garamond" pitchFamily="18" charset="0"/>
              </a:rPr>
              <a:t>registrability</a:t>
            </a:r>
            <a:endParaRPr lang="en-US" baseline="0" dirty="0" smtClean="0">
              <a:latin typeface="Garamond" pitchFamily="18" charset="0"/>
            </a:endParaRPr>
          </a:p>
          <a:p>
            <a:pPr lvl="1"/>
            <a:r>
              <a:rPr lang="en-US" dirty="0" smtClean="0">
                <a:latin typeface="Garamond" pitchFamily="18" charset="0"/>
              </a:rPr>
              <a:t>Though some specific grounds for lack of distinctiveness are</a:t>
            </a:r>
          </a:p>
          <a:p>
            <a:pPr lvl="1"/>
            <a:r>
              <a:rPr lang="en-US" baseline="0" dirty="0" smtClean="0">
                <a:latin typeface="Garamond" pitchFamily="18" charset="0"/>
              </a:rPr>
              <a:t>E.g. generic</a:t>
            </a:r>
          </a:p>
          <a:p>
            <a:pPr lvl="0"/>
            <a:r>
              <a:rPr lang="en-US" baseline="0" dirty="0" smtClean="0">
                <a:latin typeface="Garamond" pitchFamily="18" charset="0"/>
              </a:rPr>
              <a:t>Distinctiveness is a ground for invalidity or opposition</a:t>
            </a:r>
          </a:p>
          <a:p>
            <a:pPr lvl="1"/>
            <a:r>
              <a:rPr lang="en-US" baseline="0" dirty="0" smtClean="0">
                <a:latin typeface="Garamond" pitchFamily="18" charset="0"/>
              </a:rPr>
              <a:t>This means that the opponent but not the registrar can object on this basis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Distinctiveness</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A mark which is inherently not distinctive (</a:t>
            </a:r>
            <a:r>
              <a:rPr lang="en-US" baseline="0" dirty="0" err="1" smtClean="0">
                <a:latin typeface="Garamond" pitchFamily="18" charset="0"/>
              </a:rPr>
              <a:t>eg</a:t>
            </a:r>
            <a:r>
              <a:rPr lang="en-US" baseline="0" dirty="0" smtClean="0">
                <a:latin typeface="Garamond" pitchFamily="18" charset="0"/>
              </a:rPr>
              <a:t> descriptive) may acquire distinctiveness through use </a:t>
            </a:r>
          </a:p>
          <a:p>
            <a:pPr lvl="1"/>
            <a:r>
              <a:rPr lang="en-US" baseline="0" dirty="0" err="1" smtClean="0">
                <a:latin typeface="Garamond" pitchFamily="18" charset="0"/>
              </a:rPr>
              <a:t>Cf</a:t>
            </a:r>
            <a:r>
              <a:rPr lang="en-US" baseline="0" dirty="0" smtClean="0">
                <a:latin typeface="Garamond" pitchFamily="18" charset="0"/>
              </a:rPr>
              <a:t>  Secondary meaning in passing off</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Distinctiveness</a:t>
            </a:r>
          </a:p>
        </p:txBody>
      </p:sp>
      <p:sp>
        <p:nvSpPr>
          <p:cNvPr id="3" name="Text Placeholder 2"/>
          <p:cNvSpPr>
            <a:spLocks noGrp="1"/>
          </p:cNvSpPr>
          <p:nvPr>
            <p:ph type="body" idx="1"/>
          </p:nvPr>
        </p:nvSpPr>
        <p:spPr/>
        <p:txBody>
          <a:bodyPr/>
          <a:lstStyle/>
          <a:p>
            <a:pPr lvl="0"/>
            <a:r>
              <a:rPr lang="en-US" dirty="0" smtClean="0">
                <a:latin typeface="Garamond" pitchFamily="18" charset="0"/>
              </a:rPr>
              <a:t>Conversely, a mark which is distinctive may lose distinctiveness and become invalid: s18(1)(b)</a:t>
            </a:r>
          </a:p>
          <a:p>
            <a:pPr lvl="0"/>
            <a:r>
              <a:rPr lang="en-US" dirty="0" smtClean="0">
                <a:solidFill>
                  <a:srgbClr val="66FF66"/>
                </a:solidFill>
                <a:latin typeface="Garamond" pitchFamily="18" charset="0"/>
              </a:rPr>
              <a:t>18 (1) The registration of a trade-mark is invalid if (b) the trade-mark </a:t>
            </a:r>
            <a:r>
              <a:rPr lang="en-US" dirty="0" smtClean="0">
                <a:solidFill>
                  <a:srgbClr val="FFFF66"/>
                </a:solidFill>
                <a:latin typeface="Garamond" pitchFamily="18" charset="0"/>
              </a:rPr>
              <a:t>is not distinctive at the time proceedings bringing the validity of the registration into question </a:t>
            </a:r>
            <a:r>
              <a:rPr lang="en-US" dirty="0" smtClean="0">
                <a:solidFill>
                  <a:srgbClr val="66FF66"/>
                </a:solidFill>
                <a:latin typeface="Garamond" pitchFamily="18" charset="0"/>
              </a:rPr>
              <a:t>are commenced, or </a:t>
            </a:r>
          </a:p>
          <a:p>
            <a:pPr lvl="1"/>
            <a:r>
              <a:rPr lang="en-US" baseline="0" dirty="0" smtClean="0">
                <a:latin typeface="Garamond" pitchFamily="18" charset="0"/>
              </a:rPr>
              <a:t>This can happen if the owner does not police the use of the mark by others; </a:t>
            </a:r>
            <a:r>
              <a:rPr lang="en-US" baseline="0" dirty="0" err="1" smtClean="0">
                <a:latin typeface="Garamond" pitchFamily="18" charset="0"/>
              </a:rPr>
              <a:t>ie</a:t>
            </a:r>
            <a:r>
              <a:rPr lang="en-US" baseline="0" dirty="0" smtClean="0">
                <a:latin typeface="Garamond" pitchFamily="18" charset="0"/>
              </a:rPr>
              <a:t> the owner allows others to use its mark as their own mark</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500306"/>
            <a:ext cx="8229600" cy="1143000"/>
          </a:xfrm>
        </p:spPr>
        <p:txBody>
          <a:bodyPr/>
          <a:lstStyle/>
          <a:p>
            <a:r>
              <a:rPr lang="en-US" baseline="0" dirty="0" smtClean="0">
                <a:latin typeface="Garamond" pitchFamily="18" charset="0"/>
              </a:rPr>
              <a:t>Examples</a:t>
            </a:r>
          </a:p>
        </p:txBody>
      </p:sp>
      <p:sp>
        <p:nvSpPr>
          <p:cNvPr id="3" name="Text Placeholder 2"/>
          <p:cNvSpPr>
            <a:spLocks noGrp="1"/>
          </p:cNvSpPr>
          <p:nvPr>
            <p:ph type="body" idx="1"/>
          </p:nvPr>
        </p:nvSpPr>
        <p:spPr/>
        <p:txBody>
          <a:bodyPr>
            <a:normAutofit/>
          </a:bodyPr>
          <a:lstStyle/>
          <a:p>
            <a:endParaRPr lang="en-US" baseline="0" dirty="0" smtClean="0">
              <a:latin typeface="Garamond"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Examples</a:t>
            </a:r>
          </a:p>
        </p:txBody>
      </p:sp>
      <p:sp>
        <p:nvSpPr>
          <p:cNvPr id="3" name="Text Placeholder 2"/>
          <p:cNvSpPr>
            <a:spLocks noGrp="1"/>
          </p:cNvSpPr>
          <p:nvPr>
            <p:ph type="body" idx="1"/>
          </p:nvPr>
        </p:nvSpPr>
        <p:spPr/>
        <p:txBody>
          <a:bodyPr>
            <a:normAutofit/>
          </a:bodyPr>
          <a:lstStyle/>
          <a:p>
            <a:r>
              <a:rPr lang="en-US" baseline="0" dirty="0" smtClean="0">
                <a:latin typeface="Garamond" pitchFamily="18" charset="0"/>
              </a:rPr>
              <a:t>All examples assume same mark, same wares</a:t>
            </a:r>
          </a:p>
          <a:p>
            <a:r>
              <a:rPr lang="en-US" dirty="0" smtClean="0">
                <a:latin typeface="Garamond" pitchFamily="18" charset="0"/>
              </a:rPr>
              <a:t>Mark otherwise </a:t>
            </a:r>
            <a:r>
              <a:rPr lang="en-US" dirty="0" smtClean="0">
                <a:latin typeface="Garamond" pitchFamily="18" charset="0"/>
              </a:rPr>
              <a:t>registrable</a:t>
            </a:r>
          </a:p>
          <a:p>
            <a:r>
              <a:rPr lang="en-US" baseline="0" dirty="0" smtClean="0">
                <a:latin typeface="Garamond" pitchFamily="18" charset="0"/>
              </a:rPr>
              <a:t>Consider</a:t>
            </a:r>
          </a:p>
          <a:p>
            <a:pPr lvl="1"/>
            <a:r>
              <a:rPr lang="en-US" dirty="0" smtClean="0">
                <a:latin typeface="Garamond" pitchFamily="18" charset="0"/>
              </a:rPr>
              <a:t>Can A successfully oppose B’s registration?</a:t>
            </a:r>
          </a:p>
          <a:p>
            <a:pPr lvl="1"/>
            <a:r>
              <a:rPr lang="en-US" baseline="0" dirty="0" smtClean="0">
                <a:latin typeface="Garamond" pitchFamily="18" charset="0"/>
              </a:rPr>
              <a:t>Can</a:t>
            </a:r>
            <a:r>
              <a:rPr lang="en-US" dirty="0" smtClean="0">
                <a:latin typeface="Garamond" pitchFamily="18" charset="0"/>
              </a:rPr>
              <a:t> A successfully bring an action for invalidity against B </a:t>
            </a:r>
            <a:r>
              <a:rPr lang="en-US" dirty="0" smtClean="0">
                <a:latin typeface="Garamond" pitchFamily="18" charset="0"/>
              </a:rPr>
              <a:t>(if A misses opposition period)</a:t>
            </a:r>
          </a:p>
          <a:p>
            <a:pPr lvl="1"/>
            <a:r>
              <a:rPr lang="en-US" baseline="0" dirty="0" smtClean="0">
                <a:latin typeface="Garamond" pitchFamily="18" charset="0"/>
              </a:rPr>
              <a:t>If</a:t>
            </a:r>
            <a:r>
              <a:rPr lang="en-US" dirty="0" smtClean="0">
                <a:latin typeface="Garamond" pitchFamily="18" charset="0"/>
              </a:rPr>
              <a:t> A can oppose / invalidate B’s registration, can A register?</a:t>
            </a:r>
            <a:endParaRPr lang="en-US" dirty="0" smtClean="0">
              <a:latin typeface="Garamond"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Example 1</a:t>
            </a:r>
          </a:p>
        </p:txBody>
      </p:sp>
      <p:sp>
        <p:nvSpPr>
          <p:cNvPr id="3" name="Text Placeholder 2"/>
          <p:cNvSpPr>
            <a:spLocks noGrp="1"/>
          </p:cNvSpPr>
          <p:nvPr>
            <p:ph type="body" idx="1"/>
          </p:nvPr>
        </p:nvSpPr>
        <p:spPr/>
        <p:txBody>
          <a:bodyPr>
            <a:normAutofit/>
          </a:bodyPr>
          <a:lstStyle/>
          <a:p>
            <a:r>
              <a:rPr lang="en-US" baseline="0" dirty="0" smtClean="0">
                <a:latin typeface="Garamond" pitchFamily="18" charset="0"/>
              </a:rPr>
              <a:t>A</a:t>
            </a:r>
          </a:p>
          <a:p>
            <a:pPr lvl="1"/>
            <a:r>
              <a:rPr lang="en-US" baseline="0" dirty="0" smtClean="0">
                <a:latin typeface="Garamond" pitchFamily="18" charset="0"/>
              </a:rPr>
              <a:t>1</a:t>
            </a:r>
            <a:r>
              <a:rPr lang="en-US" baseline="30000" dirty="0" smtClean="0">
                <a:latin typeface="Garamond" pitchFamily="18" charset="0"/>
              </a:rPr>
              <a:t>st</a:t>
            </a:r>
            <a:r>
              <a:rPr lang="en-US" baseline="0" dirty="0" smtClean="0">
                <a:latin typeface="Garamond" pitchFamily="18" charset="0"/>
              </a:rPr>
              <a:t> </a:t>
            </a:r>
            <a:r>
              <a:rPr lang="en-US" dirty="0" smtClean="0">
                <a:latin typeface="Garamond" pitchFamily="18" charset="0"/>
              </a:rPr>
              <a:t>user</a:t>
            </a:r>
          </a:p>
          <a:p>
            <a:pPr lvl="1"/>
            <a:r>
              <a:rPr lang="en-US" dirty="0" smtClean="0">
                <a:latin typeface="Garamond" pitchFamily="18" charset="0"/>
              </a:rPr>
              <a:t>E</a:t>
            </a:r>
            <a:r>
              <a:rPr lang="en-US" baseline="0" dirty="0" smtClean="0">
                <a:latin typeface="Garamond" pitchFamily="18" charset="0"/>
              </a:rPr>
              <a:t>stablished reputation</a:t>
            </a:r>
          </a:p>
          <a:p>
            <a:r>
              <a:rPr lang="en-US" dirty="0" smtClean="0">
                <a:latin typeface="Garamond" pitchFamily="18" charset="0"/>
              </a:rPr>
              <a:t>B</a:t>
            </a:r>
          </a:p>
          <a:p>
            <a:pPr lvl="1"/>
            <a:r>
              <a:rPr lang="en-US" dirty="0" smtClean="0">
                <a:latin typeface="Garamond" pitchFamily="18" charset="0"/>
              </a:rPr>
              <a:t>2</a:t>
            </a:r>
            <a:r>
              <a:rPr lang="en-US" baseline="30000" dirty="0" smtClean="0">
                <a:latin typeface="Garamond" pitchFamily="18" charset="0"/>
              </a:rPr>
              <a:t>nd</a:t>
            </a:r>
            <a:r>
              <a:rPr lang="en-US" dirty="0" smtClean="0">
                <a:latin typeface="Garamond" pitchFamily="18" charset="0"/>
              </a:rPr>
              <a:t> user</a:t>
            </a:r>
          </a:p>
          <a:p>
            <a:pPr lvl="1"/>
            <a:r>
              <a:rPr lang="en-US" dirty="0" smtClean="0">
                <a:latin typeface="Garamond" pitchFamily="18" charset="0"/>
              </a:rPr>
              <a:t>No reputation</a:t>
            </a:r>
          </a:p>
          <a:p>
            <a:r>
              <a:rPr lang="en-US" dirty="0" smtClean="0">
                <a:latin typeface="Garamond" pitchFamily="18" charset="0"/>
              </a:rPr>
              <a:t>B files application </a:t>
            </a:r>
            <a:r>
              <a:rPr lang="en-US" dirty="0" smtClean="0">
                <a:latin typeface="Garamond" pitchFamily="18" charset="0"/>
              </a:rPr>
              <a:t>1</a:t>
            </a:r>
            <a:r>
              <a:rPr lang="en-US" baseline="30000" dirty="0" smtClean="0">
                <a:latin typeface="Garamond" pitchFamily="18" charset="0"/>
              </a:rPr>
              <a:t>st</a:t>
            </a:r>
            <a:endParaRPr lang="en-US" dirty="0" smtClean="0">
              <a:latin typeface="Garamond"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Example 2</a:t>
            </a:r>
          </a:p>
        </p:txBody>
      </p:sp>
      <p:sp>
        <p:nvSpPr>
          <p:cNvPr id="3" name="Text Placeholder 2"/>
          <p:cNvSpPr>
            <a:spLocks noGrp="1"/>
          </p:cNvSpPr>
          <p:nvPr>
            <p:ph type="body" idx="1"/>
          </p:nvPr>
        </p:nvSpPr>
        <p:spPr/>
        <p:txBody>
          <a:bodyPr>
            <a:normAutofit/>
          </a:bodyPr>
          <a:lstStyle/>
          <a:p>
            <a:r>
              <a:rPr lang="en-US" baseline="0" dirty="0" smtClean="0">
                <a:latin typeface="Garamond" pitchFamily="18" charset="0"/>
              </a:rPr>
              <a:t>A</a:t>
            </a:r>
          </a:p>
          <a:p>
            <a:pPr lvl="1"/>
            <a:r>
              <a:rPr lang="en-US" baseline="0" dirty="0" smtClean="0">
                <a:latin typeface="Garamond" pitchFamily="18" charset="0"/>
              </a:rPr>
              <a:t>2</a:t>
            </a:r>
            <a:r>
              <a:rPr lang="en-US" baseline="30000" dirty="0" smtClean="0">
                <a:latin typeface="Garamond" pitchFamily="18" charset="0"/>
              </a:rPr>
              <a:t>nd</a:t>
            </a:r>
            <a:r>
              <a:rPr lang="en-US" baseline="0" dirty="0" smtClean="0">
                <a:latin typeface="Garamond" pitchFamily="18" charset="0"/>
              </a:rPr>
              <a:t> </a:t>
            </a:r>
            <a:r>
              <a:rPr lang="en-US" dirty="0" smtClean="0">
                <a:latin typeface="Garamond" pitchFamily="18" charset="0"/>
              </a:rPr>
              <a:t>user</a:t>
            </a:r>
          </a:p>
          <a:p>
            <a:pPr lvl="1"/>
            <a:r>
              <a:rPr lang="en-US" dirty="0" smtClean="0">
                <a:latin typeface="Garamond" pitchFamily="18" charset="0"/>
              </a:rPr>
              <a:t>Established </a:t>
            </a:r>
            <a:r>
              <a:rPr lang="en-US" baseline="0" dirty="0" smtClean="0">
                <a:latin typeface="Garamond" pitchFamily="18" charset="0"/>
              </a:rPr>
              <a:t>reputation</a:t>
            </a:r>
          </a:p>
          <a:p>
            <a:r>
              <a:rPr lang="en-US" dirty="0" smtClean="0">
                <a:latin typeface="Garamond" pitchFamily="18" charset="0"/>
              </a:rPr>
              <a:t>B</a:t>
            </a:r>
          </a:p>
          <a:p>
            <a:pPr lvl="1"/>
            <a:r>
              <a:rPr lang="en-US" dirty="0" smtClean="0">
                <a:latin typeface="Garamond" pitchFamily="18" charset="0"/>
              </a:rPr>
              <a:t>1</a:t>
            </a:r>
            <a:r>
              <a:rPr lang="en-US" baseline="30000" dirty="0" smtClean="0">
                <a:latin typeface="Garamond" pitchFamily="18" charset="0"/>
              </a:rPr>
              <a:t>st</a:t>
            </a:r>
            <a:r>
              <a:rPr lang="en-US" dirty="0" smtClean="0">
                <a:latin typeface="Garamond" pitchFamily="18" charset="0"/>
              </a:rPr>
              <a:t> user</a:t>
            </a:r>
          </a:p>
          <a:p>
            <a:pPr lvl="1"/>
            <a:r>
              <a:rPr lang="en-US" dirty="0" smtClean="0">
                <a:latin typeface="Garamond" pitchFamily="18" charset="0"/>
              </a:rPr>
              <a:t>No reputation</a:t>
            </a:r>
          </a:p>
          <a:p>
            <a:r>
              <a:rPr lang="en-US" dirty="0" smtClean="0">
                <a:latin typeface="Garamond" pitchFamily="18" charset="0"/>
              </a:rPr>
              <a:t>B files application </a:t>
            </a:r>
            <a:r>
              <a:rPr lang="en-US" dirty="0" smtClean="0">
                <a:latin typeface="Garamond" pitchFamily="18" charset="0"/>
              </a:rPr>
              <a:t>1</a:t>
            </a:r>
            <a:r>
              <a:rPr lang="en-US" baseline="30000" dirty="0" smtClean="0">
                <a:latin typeface="Garamond" pitchFamily="18" charset="0"/>
              </a:rPr>
              <a:t>st</a:t>
            </a:r>
            <a:endParaRPr lang="en-US" dirty="0" smtClean="0">
              <a:latin typeface="Garamond"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86058"/>
            <a:ext cx="8229600" cy="1143000"/>
          </a:xfrm>
        </p:spPr>
        <p:txBody>
          <a:bodyPr/>
          <a:lstStyle/>
          <a:p>
            <a:r>
              <a:rPr lang="en-US" baseline="0" dirty="0" smtClean="0">
                <a:latin typeface="Garamond" pitchFamily="18" charset="0"/>
              </a:rPr>
              <a:t>Trade-marks Act v Passing Off</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Descriptive Marks</a:t>
            </a:r>
          </a:p>
        </p:txBody>
      </p:sp>
      <p:sp>
        <p:nvSpPr>
          <p:cNvPr id="3" name="Text Placeholder 2"/>
          <p:cNvSpPr>
            <a:spLocks noGrp="1"/>
          </p:cNvSpPr>
          <p:nvPr>
            <p:ph type="body" idx="1"/>
          </p:nvPr>
        </p:nvSpPr>
        <p:spPr/>
        <p:txBody>
          <a:bodyPr>
            <a:normAutofit fontScale="85000" lnSpcReduction="20000"/>
          </a:bodyPr>
          <a:lstStyle/>
          <a:p>
            <a:pPr lvl="0"/>
            <a:r>
              <a:rPr lang="en-US" baseline="0" dirty="0" smtClean="0">
                <a:solidFill>
                  <a:srgbClr val="66FF66"/>
                </a:solidFill>
                <a:latin typeface="Garamond" pitchFamily="18" charset="0"/>
              </a:rPr>
              <a:t>(a) a word that is primarily merely </a:t>
            </a:r>
            <a:r>
              <a:rPr lang="en-US" baseline="0" dirty="0" smtClean="0">
                <a:solidFill>
                  <a:srgbClr val="FFFF66"/>
                </a:solidFill>
                <a:latin typeface="Garamond" pitchFamily="18" charset="0"/>
              </a:rPr>
              <a:t>the name or the surname of an individual</a:t>
            </a:r>
            <a:r>
              <a:rPr lang="en-US" baseline="0" dirty="0" smtClean="0">
                <a:solidFill>
                  <a:srgbClr val="66FF66"/>
                </a:solidFill>
                <a:latin typeface="Garamond" pitchFamily="18" charset="0"/>
              </a:rPr>
              <a:t> who is living or has died within the preceding thirty years;</a:t>
            </a:r>
          </a:p>
          <a:p>
            <a:pPr lvl="0"/>
            <a:r>
              <a:rPr lang="en-US" baseline="0" dirty="0" smtClean="0">
                <a:solidFill>
                  <a:srgbClr val="66FF66"/>
                </a:solidFill>
                <a:latin typeface="Garamond" pitchFamily="18" charset="0"/>
              </a:rPr>
              <a:t>(b) whether depicted, written or sounded, either clearly </a:t>
            </a:r>
            <a:r>
              <a:rPr lang="en-US" baseline="0" dirty="0" smtClean="0">
                <a:solidFill>
                  <a:srgbClr val="FFFF66"/>
                </a:solidFill>
                <a:latin typeface="Garamond" pitchFamily="18" charset="0"/>
              </a:rPr>
              <a:t>descriptive or deceptively </a:t>
            </a:r>
            <a:r>
              <a:rPr lang="en-US" baseline="0" dirty="0" err="1" smtClean="0">
                <a:solidFill>
                  <a:srgbClr val="FFFF66"/>
                </a:solidFill>
                <a:latin typeface="Garamond" pitchFamily="18" charset="0"/>
              </a:rPr>
              <a:t>misdescriptive</a:t>
            </a:r>
            <a:r>
              <a:rPr lang="en-US" baseline="0" dirty="0" smtClean="0">
                <a:solidFill>
                  <a:srgbClr val="FFFF66"/>
                </a:solidFill>
                <a:latin typeface="Garamond" pitchFamily="18" charset="0"/>
              </a:rPr>
              <a:t> </a:t>
            </a:r>
            <a:r>
              <a:rPr lang="en-US" baseline="0" dirty="0" smtClean="0">
                <a:solidFill>
                  <a:srgbClr val="66FF66"/>
                </a:solidFill>
                <a:latin typeface="Garamond" pitchFamily="18" charset="0"/>
              </a:rPr>
              <a:t>in the English or French language </a:t>
            </a:r>
            <a:r>
              <a:rPr lang="en-US" baseline="0" dirty="0" smtClean="0">
                <a:solidFill>
                  <a:srgbClr val="FFFF66"/>
                </a:solidFill>
                <a:latin typeface="Garamond" pitchFamily="18" charset="0"/>
              </a:rPr>
              <a:t>of the character or quality of the wares </a:t>
            </a:r>
            <a:r>
              <a:rPr lang="en-US" baseline="0" dirty="0" smtClean="0">
                <a:solidFill>
                  <a:srgbClr val="66FF66"/>
                </a:solidFill>
                <a:latin typeface="Garamond" pitchFamily="18" charset="0"/>
              </a:rPr>
              <a:t>or services in association with which it is used or proposed to be used or of the conditions of or the persons employed in their production or of their place of origin;</a:t>
            </a:r>
          </a:p>
          <a:p>
            <a:pPr lvl="1"/>
            <a:r>
              <a:rPr lang="en-US" sz="3300" baseline="0" dirty="0" smtClean="0">
                <a:latin typeface="Garamond" pitchFamily="18" charset="0"/>
              </a:rPr>
              <a:t>Inherently not distinctive</a:t>
            </a:r>
          </a:p>
          <a:p>
            <a:pPr lvl="2"/>
            <a:r>
              <a:rPr lang="en-US" sz="3300" baseline="0" dirty="0" smtClean="0">
                <a:latin typeface="Garamond" pitchFamily="18" charset="0"/>
              </a:rPr>
              <a:t>Normally describe the wares or the vendor</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Registered v Unregistered Mark</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A passing off action cannot be sustained if the defendant’s mark is registered</a:t>
            </a:r>
          </a:p>
          <a:p>
            <a:pPr lvl="0"/>
            <a:r>
              <a:rPr lang="en-US" baseline="0" dirty="0" smtClean="0">
                <a:latin typeface="Garamond" pitchFamily="18" charset="0"/>
              </a:rPr>
              <a:t>What recourse does the plaintiff have?</a:t>
            </a:r>
          </a:p>
          <a:p>
            <a:pPr lvl="0"/>
            <a:r>
              <a:rPr lang="en-US" baseline="0" dirty="0" smtClean="0">
                <a:latin typeface="Garamond" pitchFamily="18" charset="0"/>
              </a:rPr>
              <a:t>Is either “Molson Export” or “Oland Export” distinctive?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Act v Passing Off</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“Oland Export Ale” is a registered mark</a:t>
            </a:r>
          </a:p>
          <a:p>
            <a:pPr lvl="0"/>
            <a:r>
              <a:rPr lang="en-US" baseline="0" dirty="0" smtClean="0">
                <a:latin typeface="Garamond" pitchFamily="18" charset="0"/>
              </a:rPr>
              <a:t>Can Molson bring a passing off action against </a:t>
            </a:r>
            <a:r>
              <a:rPr lang="en-US" baseline="0" dirty="0" err="1" smtClean="0">
                <a:latin typeface="Garamond" pitchFamily="18" charset="0"/>
              </a:rPr>
              <a:t>Olands</a:t>
            </a:r>
            <a:r>
              <a:rPr lang="en-US" baseline="0" dirty="0" smtClean="0">
                <a:latin typeface="Garamond" pitchFamily="18" charset="0"/>
              </a:rPr>
              <a:t> based on “Molson Export”?</a:t>
            </a:r>
          </a:p>
          <a:p>
            <a:pPr lvl="0"/>
            <a:r>
              <a:rPr lang="en-US" baseline="0" dirty="0" smtClean="0">
                <a:latin typeface="Garamond" pitchFamily="18" charset="0"/>
              </a:rPr>
              <a:t>No: A registered marks is a “complete answer” to an action for passing off</a:t>
            </a:r>
          </a:p>
          <a:p>
            <a:pPr lvl="1"/>
            <a:r>
              <a:rPr lang="en-US" baseline="0" dirty="0" smtClean="0">
                <a:latin typeface="Garamond" pitchFamily="18" charset="0"/>
              </a:rPr>
              <a:t>The owner has a positive right to use the mark</a:t>
            </a:r>
          </a:p>
          <a:p>
            <a:pPr lvl="1"/>
            <a:r>
              <a:rPr lang="en-US" baseline="0" dirty="0" smtClean="0">
                <a:latin typeface="Garamond" pitchFamily="18" charset="0"/>
              </a:rPr>
              <a:t>Not just a right to exclude others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Acquired Meaning</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A trade-mark that is descriptive or deceptively </a:t>
            </a:r>
            <a:r>
              <a:rPr lang="en-US" baseline="0" dirty="0" err="1" smtClean="0">
                <a:latin typeface="Garamond" pitchFamily="18" charset="0"/>
              </a:rPr>
              <a:t>misdescriptive</a:t>
            </a:r>
            <a:r>
              <a:rPr lang="en-US" baseline="0" dirty="0" smtClean="0">
                <a:latin typeface="Garamond" pitchFamily="18" charset="0"/>
              </a:rPr>
              <a:t> is prima facie </a:t>
            </a:r>
            <a:r>
              <a:rPr lang="en-US" baseline="0" dirty="0" err="1" smtClean="0">
                <a:latin typeface="Garamond" pitchFamily="18" charset="0"/>
              </a:rPr>
              <a:t>unregistrable</a:t>
            </a:r>
            <a:endParaRPr lang="en-US" baseline="0" dirty="0" smtClean="0">
              <a:latin typeface="Garamond" pitchFamily="18" charset="0"/>
            </a:endParaRPr>
          </a:p>
          <a:p>
            <a:r>
              <a:rPr lang="en-US" baseline="0" dirty="0" smtClean="0">
                <a:latin typeface="Garamond" pitchFamily="18" charset="0"/>
              </a:rPr>
              <a:t>May be registered if it has in fact acquired distinctiveness as a mark: s.12(2)</a:t>
            </a:r>
          </a:p>
          <a:p>
            <a:pPr lvl="1"/>
            <a:r>
              <a:rPr lang="en-US" baseline="0" dirty="0" smtClean="0">
                <a:latin typeface="Garamond" pitchFamily="18" charset="0"/>
              </a:rPr>
              <a:t>In which case it is registered only for the geographical area in which it is distinct: s.32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Acquired</a:t>
            </a:r>
            <a:r>
              <a:rPr lang="en-US" dirty="0" smtClean="0">
                <a:latin typeface="Garamond" pitchFamily="18" charset="0"/>
              </a:rPr>
              <a:t> Meaning</a:t>
            </a:r>
            <a:endParaRPr lang="en-US" baseline="0" dirty="0" smtClean="0">
              <a:latin typeface="Garamond" pitchFamily="18" charset="0"/>
            </a:endParaRPr>
          </a:p>
        </p:txBody>
      </p:sp>
      <p:sp>
        <p:nvSpPr>
          <p:cNvPr id="3" name="Text Placeholder 2"/>
          <p:cNvSpPr>
            <a:spLocks noGrp="1"/>
          </p:cNvSpPr>
          <p:nvPr>
            <p:ph type="body" idx="1"/>
          </p:nvPr>
        </p:nvSpPr>
        <p:spPr/>
        <p:txBody>
          <a:bodyPr>
            <a:normAutofit fontScale="85000" lnSpcReduction="20000"/>
          </a:bodyPr>
          <a:lstStyle/>
          <a:p>
            <a:pPr lvl="0"/>
            <a:r>
              <a:rPr lang="en-US" baseline="0" dirty="0" smtClean="0">
                <a:solidFill>
                  <a:srgbClr val="66FF66"/>
                </a:solidFill>
                <a:latin typeface="Garamond" pitchFamily="18" charset="0"/>
              </a:rPr>
              <a:t>S.12(2) A trade-mark that is not registrable by reason of paragraph (1)(a) or (b) is registrable if it has been so used in Canada by the applicant or his predecessor in title as to have become distinctive at the date of filing an application for its registration</a:t>
            </a:r>
          </a:p>
          <a:p>
            <a:pPr lvl="0"/>
            <a:r>
              <a:rPr lang="en-US" dirty="0" smtClean="0">
                <a:solidFill>
                  <a:srgbClr val="66FF66"/>
                </a:solidFill>
                <a:latin typeface="Garamond" pitchFamily="18" charset="0"/>
              </a:rPr>
              <a:t>S</a:t>
            </a:r>
            <a:r>
              <a:rPr lang="en-US" baseline="0" dirty="0" smtClean="0">
                <a:solidFill>
                  <a:srgbClr val="66FF66"/>
                </a:solidFill>
                <a:latin typeface="Garamond" pitchFamily="18" charset="0"/>
              </a:rPr>
              <a:t>.32 [In the case of a mark which is registrable under s.12(2) or 13 (distinguishing guise)] (2) The Registrar shall   restrict the registration to the wares or services in association with which the trade-mark is shown to have been so used as to have become distinctive and to the defined territorial area in Canada in which the trade-mark is shown to have become distinctive</a:t>
            </a:r>
          </a:p>
        </p:txBody>
      </p:sp>
    </p:spTree>
  </p:cSld>
  <p:clrMapOvr>
    <a:masterClrMapping/>
  </p:clrMapOvr>
</p:sld>
</file>

<file path=ppt/theme/theme1.xml><?xml version="1.0" encoding="utf-8"?>
<a:theme xmlns:a="http://schemas.openxmlformats.org/drawingml/2006/main" name="3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3_Stream">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740</TotalTime>
  <Words>3908</Words>
  <Application>Microsoft Office PowerPoint</Application>
  <PresentationFormat>On-screen Show (4:3)</PresentationFormat>
  <Paragraphs>344</Paragraphs>
  <Slides>71</Slides>
  <Notes>1</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3_Stream</vt:lpstr>
      <vt:lpstr>Trade-marks Act Registrability: s. 12</vt:lpstr>
      <vt:lpstr>Registrable &amp; Entitlement to Register</vt:lpstr>
      <vt:lpstr>Registrability</vt:lpstr>
      <vt:lpstr>Marks Not Registrable</vt:lpstr>
      <vt:lpstr>Functionality</vt:lpstr>
      <vt:lpstr>Generic</vt:lpstr>
      <vt:lpstr>Descriptive Marks</vt:lpstr>
      <vt:lpstr>Acquired Meaning</vt:lpstr>
      <vt:lpstr>Acquired Meaning</vt:lpstr>
      <vt:lpstr>Acquired Meaning</vt:lpstr>
      <vt:lpstr>Deceptively Misdescriptive</vt:lpstr>
      <vt:lpstr>Deceptively Misdescriptive</vt:lpstr>
      <vt:lpstr>Summary</vt:lpstr>
      <vt:lpstr>Summary</vt:lpstr>
      <vt:lpstr>Summary</vt:lpstr>
      <vt:lpstr>Examples</vt:lpstr>
      <vt:lpstr>Home Juice v Orange Maison</vt:lpstr>
      <vt:lpstr>Noshery</vt:lpstr>
      <vt:lpstr>Mark Owned by Another</vt:lpstr>
      <vt:lpstr>Associated Marks</vt:lpstr>
      <vt:lpstr>Prohibited Marks &amp; Variety Names</vt:lpstr>
      <vt:lpstr>Olympic Marks</vt:lpstr>
      <vt:lpstr>Protected Geographical Indication</vt:lpstr>
      <vt:lpstr>Geographical Indications</vt:lpstr>
      <vt:lpstr>Geographical Indications</vt:lpstr>
      <vt:lpstr>Entitlement to Registration</vt:lpstr>
      <vt:lpstr>Registration: s.16</vt:lpstr>
      <vt:lpstr>Entitled to Registration</vt:lpstr>
      <vt:lpstr>In respect of</vt:lpstr>
      <vt:lpstr>The Mark is Yours.</vt:lpstr>
      <vt:lpstr>Used or Made Known in Canada</vt:lpstr>
      <vt:lpstr>Registered and used abroad</vt:lpstr>
      <vt:lpstr>Proposed Use</vt:lpstr>
      <vt:lpstr>“Unless”  </vt:lpstr>
      <vt:lpstr>Prior Registered Mark</vt:lpstr>
      <vt:lpstr>Prior Unregistered Mark or Trade Name</vt:lpstr>
      <vt:lpstr>Prior Pending Mark</vt:lpstr>
      <vt:lpstr>Prior Pending Mark</vt:lpstr>
      <vt:lpstr>Unless, unless</vt:lpstr>
      <vt:lpstr>Registration Process</vt:lpstr>
      <vt:lpstr>Registration Process</vt:lpstr>
      <vt:lpstr>Opposition</vt:lpstr>
      <vt:lpstr>Opposition - Registrability</vt:lpstr>
      <vt:lpstr>Opposition - Registrability</vt:lpstr>
      <vt:lpstr>Opposition - Registrability</vt:lpstr>
      <vt:lpstr>Opposition</vt:lpstr>
      <vt:lpstr>Process</vt:lpstr>
      <vt:lpstr>Process</vt:lpstr>
      <vt:lpstr>Opposition</vt:lpstr>
      <vt:lpstr>Registration</vt:lpstr>
      <vt:lpstr>Prior User</vt:lpstr>
      <vt:lpstr>Invalidity</vt:lpstr>
      <vt:lpstr>Invalidity</vt:lpstr>
      <vt:lpstr>Invalidity</vt:lpstr>
      <vt:lpstr>Entitlement</vt:lpstr>
      <vt:lpstr>Not Registrable / Not Entitled</vt:lpstr>
      <vt:lpstr>Section 17</vt:lpstr>
      <vt:lpstr>Five Year re Entitlement</vt:lpstr>
      <vt:lpstr>Within 5 year limit</vt:lpstr>
      <vt:lpstr>Within 5 year limit</vt:lpstr>
      <vt:lpstr>Within 5 year limit</vt:lpstr>
      <vt:lpstr>Distinctiveness</vt:lpstr>
      <vt:lpstr>Distinctiveness</vt:lpstr>
      <vt:lpstr>Distinctiveness</vt:lpstr>
      <vt:lpstr>Examples</vt:lpstr>
      <vt:lpstr>Examples</vt:lpstr>
      <vt:lpstr>Example 1</vt:lpstr>
      <vt:lpstr>Example 2</vt:lpstr>
      <vt:lpstr>Trade-marks Act v Passing Off</vt:lpstr>
      <vt:lpstr>Registered v Unregistered Mark</vt:lpstr>
      <vt:lpstr>Act v Passing Off</vt:lpstr>
    </vt:vector>
  </TitlesOfParts>
  <Company> UNB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Security Interests in Personal Property: The PPSA Section I Introduction</dc:title>
  <dc:creator>Norman Siebrasse</dc:creator>
  <cp:lastModifiedBy>Norman Siebrasse</cp:lastModifiedBy>
  <cp:revision>102</cp:revision>
  <dcterms:created xsi:type="dcterms:W3CDTF">2008-09-03T13:51:24Z</dcterms:created>
  <dcterms:modified xsi:type="dcterms:W3CDTF">2009-11-26T20:01:04Z</dcterms:modified>
</cp:coreProperties>
</file>