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5"/>
  </p:notesMasterIdLst>
  <p:sldIdLst>
    <p:sldId id="415" r:id="rId2"/>
    <p:sldId id="416" r:id="rId3"/>
    <p:sldId id="431" r:id="rId4"/>
    <p:sldId id="430" r:id="rId5"/>
    <p:sldId id="417" r:id="rId6"/>
    <p:sldId id="432" r:id="rId7"/>
    <p:sldId id="418" r:id="rId8"/>
    <p:sldId id="419" r:id="rId9"/>
    <p:sldId id="420" r:id="rId10"/>
    <p:sldId id="433" r:id="rId11"/>
    <p:sldId id="421" r:id="rId12"/>
    <p:sldId id="434" r:id="rId13"/>
    <p:sldId id="422" r:id="rId14"/>
    <p:sldId id="423" r:id="rId15"/>
    <p:sldId id="435" r:id="rId16"/>
    <p:sldId id="424" r:id="rId17"/>
    <p:sldId id="436" r:id="rId18"/>
    <p:sldId id="425" r:id="rId19"/>
    <p:sldId id="426" r:id="rId20"/>
    <p:sldId id="427" r:id="rId21"/>
    <p:sldId id="437" r:id="rId22"/>
    <p:sldId id="428" r:id="rId23"/>
    <p:sldId id="429"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66"/>
    <a:srgbClr val="3333FF"/>
    <a:srgbClr val="008080"/>
    <a:srgbClr val="339966"/>
    <a:srgbClr val="00CC00"/>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8" autoAdjust="0"/>
    <p:restoredTop sz="94631" autoAdjust="0"/>
  </p:normalViewPr>
  <p:slideViewPr>
    <p:cSldViewPr>
      <p:cViewPr varScale="1">
        <p:scale>
          <a:sx n="66" d="100"/>
          <a:sy n="66" d="100"/>
        </p:scale>
        <p:origin x="-162" y="-108"/>
      </p:cViewPr>
      <p:guideLst>
        <p:guide orient="horz" pos="2160"/>
        <p:guide pos="2880"/>
      </p:guideLst>
    </p:cSldViewPr>
  </p:slideViewPr>
  <p:outlineViewPr>
    <p:cViewPr>
      <p:scale>
        <a:sx n="33" d="100"/>
        <a:sy n="33" d="100"/>
      </p:scale>
      <p:origin x="48" y="109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E12AC17-3EA1-4FF5-A4F5-A94031FA3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11/24/2009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EBC6BC2E-53D9-426A-AA96-6CB31B4AC688}" type="datetimeFigureOut">
              <a:rPr lang="en-US"/>
              <a:pPr>
                <a:defRPr/>
              </a:pPr>
              <a:t>11/24/2009</a:t>
            </a:fld>
            <a:endParaRPr lang="en-CA"/>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CA"/>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7E512F2-4762-46F7-8038-B33322DF0AA4}"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71744"/>
            <a:ext cx="8229600" cy="1143000"/>
          </a:xfrm>
        </p:spPr>
        <p:txBody>
          <a:bodyPr/>
          <a:lstStyle/>
          <a:p>
            <a:r>
              <a:rPr lang="en-US" baseline="0" dirty="0" smtClean="0">
                <a:latin typeface="Garamond" pitchFamily="18" charset="0"/>
              </a:rPr>
              <a:t>Trade-marks Act</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What is a trade-mark?</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Also</a:t>
            </a:r>
          </a:p>
          <a:p>
            <a:pPr lvl="1"/>
            <a:r>
              <a:rPr lang="en-US" baseline="0" dirty="0" smtClean="0">
                <a:latin typeface="Garamond" pitchFamily="18" charset="0"/>
              </a:rPr>
              <a:t>“distinguishing guise” – as above but shape or mode of packaging instead of “mark”</a:t>
            </a:r>
          </a:p>
          <a:p>
            <a:pPr lvl="1"/>
            <a:r>
              <a:rPr lang="en-US" baseline="0" dirty="0" smtClean="0">
                <a:latin typeface="Garamond" pitchFamily="18" charset="0"/>
              </a:rPr>
              <a:t>Like “get-up” in passing off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Distinctiveness</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"distinctive",  in relation to a trade-mark, means a trade-mark that actually distinguishes the wares or services in association with which it is used by its owner from the wares or services of others or is adapted so to distinguish them;</a:t>
            </a:r>
          </a:p>
          <a:p>
            <a:pPr lvl="0"/>
            <a:endParaRPr lang="en-US" i="1" baseline="0" dirty="0" smtClean="0">
              <a:latin typeface="Garamon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Distinctiveness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Note that distinctiveness </a:t>
            </a:r>
            <a:r>
              <a:rPr lang="en-US" u="sng" baseline="0" dirty="0" smtClean="0">
                <a:latin typeface="Garamond" pitchFamily="18" charset="0"/>
              </a:rPr>
              <a:t>is not part of the definition of the mark</a:t>
            </a:r>
          </a:p>
          <a:p>
            <a:pPr lvl="1"/>
            <a:r>
              <a:rPr lang="en-US" baseline="0" dirty="0" smtClean="0">
                <a:latin typeface="Garamond" pitchFamily="18" charset="0"/>
              </a:rPr>
              <a:t>A mark which is intended to distinguish is a mark even though it does not distinguish in fact; </a:t>
            </a:r>
            <a:r>
              <a:rPr lang="en-US" baseline="0" dirty="0" err="1" smtClean="0">
                <a:latin typeface="Garamond" pitchFamily="18" charset="0"/>
              </a:rPr>
              <a:t>eg</a:t>
            </a:r>
            <a:r>
              <a:rPr lang="en-US" baseline="0" dirty="0" smtClean="0">
                <a:latin typeface="Garamond" pitchFamily="18" charset="0"/>
              </a:rPr>
              <a:t> “Shredded Wheat’</a:t>
            </a:r>
          </a:p>
          <a:p>
            <a:pPr lvl="0"/>
            <a:r>
              <a:rPr lang="en-US" baseline="0" dirty="0" smtClean="0">
                <a:latin typeface="Garamond" pitchFamily="18" charset="0"/>
              </a:rPr>
              <a:t>Lack of distinctiveness in fact</a:t>
            </a:r>
          </a:p>
          <a:p>
            <a:pPr lvl="1"/>
            <a:r>
              <a:rPr lang="en-US" baseline="0" dirty="0" smtClean="0">
                <a:latin typeface="Garamond" pitchFamily="18" charset="0"/>
              </a:rPr>
              <a:t>Is </a:t>
            </a:r>
            <a:r>
              <a:rPr lang="en-US" u="sng" baseline="0" dirty="0" smtClean="0">
                <a:latin typeface="Garamond" pitchFamily="18" charset="0"/>
              </a:rPr>
              <a:t>not</a:t>
            </a:r>
            <a:r>
              <a:rPr lang="en-US" baseline="0" dirty="0" smtClean="0">
                <a:latin typeface="Garamond" pitchFamily="18" charset="0"/>
              </a:rPr>
              <a:t> a ground for refusal of registration by the Registrar – why not?</a:t>
            </a:r>
          </a:p>
          <a:p>
            <a:pPr lvl="1"/>
            <a:r>
              <a:rPr lang="en-US" baseline="0" dirty="0" smtClean="0">
                <a:latin typeface="Garamond" pitchFamily="18" charset="0"/>
              </a:rPr>
              <a:t>Is a ground for invalidity or opposition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Prohibited Marks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Some marks are protected </a:t>
            </a:r>
            <a:r>
              <a:rPr lang="en-US" i="1" baseline="0" dirty="0" smtClean="0">
                <a:latin typeface="Garamond" pitchFamily="18" charset="0"/>
              </a:rPr>
              <a:t>without registration</a:t>
            </a:r>
          </a:p>
          <a:p>
            <a:pPr lvl="0"/>
            <a:r>
              <a:rPr lang="en-US" baseline="0" dirty="0" smtClean="0">
                <a:latin typeface="Garamond" pitchFamily="18" charset="0"/>
              </a:rPr>
              <a:t>“Official marks”: s.9</a:t>
            </a:r>
          </a:p>
          <a:p>
            <a:pPr lvl="1"/>
            <a:r>
              <a:rPr lang="en-US" baseline="0" dirty="0" smtClean="0">
                <a:latin typeface="Garamond" pitchFamily="18" charset="0"/>
              </a:rPr>
              <a:t>National flags, Red Cross</a:t>
            </a:r>
          </a:p>
          <a:p>
            <a:pPr lvl="0"/>
            <a:r>
              <a:rPr lang="en-US" baseline="0" dirty="0" smtClean="0">
                <a:latin typeface="Garamond" pitchFamily="18" charset="0"/>
              </a:rPr>
              <a:t>Geographical indications for wines &amp; spirits</a:t>
            </a:r>
          </a:p>
          <a:p>
            <a:pPr lvl="1"/>
            <a:r>
              <a:rPr lang="en-US" baseline="0" dirty="0" smtClean="0">
                <a:latin typeface="Garamond" pitchFamily="18" charset="0"/>
              </a:rPr>
              <a:t>S. 11.14, 11.15</a:t>
            </a:r>
          </a:p>
          <a:p>
            <a:pPr lvl="1"/>
            <a:r>
              <a:rPr lang="en-US" baseline="0" dirty="0" smtClean="0">
                <a:latin typeface="Garamond" pitchFamily="18" charset="0"/>
              </a:rPr>
              <a:t>But generic descriptions </a:t>
            </a:r>
            <a:r>
              <a:rPr lang="en-US" baseline="0" dirty="0" err="1" smtClean="0">
                <a:latin typeface="Garamond" pitchFamily="18" charset="0"/>
              </a:rPr>
              <a:t>eg</a:t>
            </a:r>
            <a:r>
              <a:rPr lang="en-US" baseline="0" dirty="0" smtClean="0">
                <a:latin typeface="Garamond" pitchFamily="18" charset="0"/>
              </a:rPr>
              <a:t> “Champagne” are neither protected nor </a:t>
            </a:r>
            <a:r>
              <a:rPr lang="en-US" baseline="0" dirty="0" err="1" smtClean="0">
                <a:latin typeface="Garamond" pitchFamily="18" charset="0"/>
              </a:rPr>
              <a:t>registrable</a:t>
            </a:r>
            <a:endParaRPr lang="en-US" baseline="0" dirty="0" smtClean="0">
              <a:latin typeface="Garamond"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Registration Required</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Protection under the Act is not automatic</a:t>
            </a:r>
          </a:p>
          <a:p>
            <a:pPr lvl="1"/>
            <a:r>
              <a:rPr lang="en-US" baseline="0" dirty="0" smtClean="0">
                <a:latin typeface="Garamond" pitchFamily="18" charset="0"/>
              </a:rPr>
              <a:t>A mark must be registered under the Act in order to receive protection under the Act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Registration Process</a:t>
            </a:r>
          </a:p>
        </p:txBody>
      </p:sp>
      <p:sp>
        <p:nvSpPr>
          <p:cNvPr id="3" name="Text Placeholder 2"/>
          <p:cNvSpPr>
            <a:spLocks noGrp="1"/>
          </p:cNvSpPr>
          <p:nvPr>
            <p:ph type="body" idx="1"/>
          </p:nvPr>
        </p:nvSpPr>
        <p:spPr/>
        <p:txBody>
          <a:bodyPr/>
          <a:lstStyle/>
          <a:p>
            <a:r>
              <a:rPr lang="en-US" baseline="0" dirty="0" smtClean="0">
                <a:latin typeface="Garamond" pitchFamily="18" charset="0"/>
              </a:rPr>
              <a:t>Application is made</a:t>
            </a:r>
          </a:p>
          <a:p>
            <a:r>
              <a:rPr lang="en-US" baseline="0" dirty="0" smtClean="0">
                <a:latin typeface="Garamond" pitchFamily="18" charset="0"/>
              </a:rPr>
              <a:t>Registrar examines mark and may reject on certain grounds</a:t>
            </a:r>
          </a:p>
          <a:p>
            <a:r>
              <a:rPr lang="en-US" baseline="0" dirty="0" smtClean="0">
                <a:latin typeface="Garamond" pitchFamily="18" charset="0"/>
              </a:rPr>
              <a:t>Registrar advertises mark and gives interested third parties an opportunity to object</a:t>
            </a:r>
          </a:p>
          <a:p>
            <a:pPr lvl="1"/>
            <a:r>
              <a:rPr lang="en-US" baseline="0" dirty="0" smtClean="0">
                <a:latin typeface="Garamond" pitchFamily="18" charset="0"/>
              </a:rPr>
              <a:t>Normally parties with a confusing registered or unregistered mark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Invalidity</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 validity of a mark may be challenged even after registration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Invalidity</a:t>
            </a:r>
          </a:p>
        </p:txBody>
      </p:sp>
      <p:sp>
        <p:nvSpPr>
          <p:cNvPr id="3" name="Text Placeholder 2"/>
          <p:cNvSpPr>
            <a:spLocks noGrp="1"/>
          </p:cNvSpPr>
          <p:nvPr>
            <p:ph type="body" idx="1"/>
          </p:nvPr>
        </p:nvSpPr>
        <p:spPr/>
        <p:txBody>
          <a:bodyPr/>
          <a:lstStyle/>
          <a:p>
            <a:pPr lvl="0"/>
            <a:r>
              <a:rPr lang="en-US" sz="2800" baseline="0" dirty="0" smtClean="0">
                <a:solidFill>
                  <a:srgbClr val="66FF66"/>
                </a:solidFill>
                <a:latin typeface="Garamond" pitchFamily="18" charset="0"/>
              </a:rPr>
              <a:t>18 (1) The registration of a trade-mark is invalid if</a:t>
            </a:r>
          </a:p>
          <a:p>
            <a:pPr lvl="1"/>
            <a:r>
              <a:rPr lang="en-US" baseline="0" dirty="0" smtClean="0">
                <a:solidFill>
                  <a:srgbClr val="66FF66"/>
                </a:solidFill>
                <a:latin typeface="Garamond" pitchFamily="18" charset="0"/>
              </a:rPr>
              <a:t>(a) the trade-mark was not </a:t>
            </a:r>
            <a:r>
              <a:rPr lang="en-US" baseline="0" dirty="0" err="1" smtClean="0">
                <a:solidFill>
                  <a:srgbClr val="66FF66"/>
                </a:solidFill>
                <a:latin typeface="Garamond" pitchFamily="18" charset="0"/>
              </a:rPr>
              <a:t>registrable</a:t>
            </a:r>
            <a:r>
              <a:rPr lang="en-US" baseline="0" dirty="0" smtClean="0">
                <a:solidFill>
                  <a:srgbClr val="66FF66"/>
                </a:solidFill>
                <a:latin typeface="Garamond" pitchFamily="18" charset="0"/>
              </a:rPr>
              <a:t> </a:t>
            </a:r>
            <a:r>
              <a:rPr lang="en-US" baseline="0" dirty="0" smtClean="0">
                <a:solidFill>
                  <a:srgbClr val="FFFF66"/>
                </a:solidFill>
                <a:latin typeface="Garamond" pitchFamily="18" charset="0"/>
              </a:rPr>
              <a:t>at the date of registration</a:t>
            </a:r>
            <a:r>
              <a:rPr lang="en-US" baseline="0" dirty="0" smtClean="0">
                <a:solidFill>
                  <a:srgbClr val="66FF66"/>
                </a:solidFill>
                <a:latin typeface="Garamond" pitchFamily="18" charset="0"/>
              </a:rPr>
              <a:t>,</a:t>
            </a:r>
          </a:p>
          <a:p>
            <a:pPr lvl="1"/>
            <a:r>
              <a:rPr lang="en-US" baseline="0" dirty="0" smtClean="0">
                <a:solidFill>
                  <a:srgbClr val="66FF66"/>
                </a:solidFill>
                <a:latin typeface="Garamond" pitchFamily="18" charset="0"/>
              </a:rPr>
              <a:t>(b) the trade-mark is not distinctive</a:t>
            </a:r>
            <a:r>
              <a:rPr lang="en-US" baseline="0" dirty="0" smtClean="0">
                <a:solidFill>
                  <a:srgbClr val="FFFF66"/>
                </a:solidFill>
                <a:latin typeface="Garamond" pitchFamily="18" charset="0"/>
              </a:rPr>
              <a:t> at the time proceedings</a:t>
            </a:r>
            <a:r>
              <a:rPr lang="en-US" baseline="0" dirty="0" smtClean="0">
                <a:solidFill>
                  <a:srgbClr val="66FF66"/>
                </a:solidFill>
                <a:latin typeface="Garamond" pitchFamily="18" charset="0"/>
              </a:rPr>
              <a:t> bringing the validity of the registration into question are commenced, or </a:t>
            </a:r>
          </a:p>
          <a:p>
            <a:pPr lvl="1"/>
            <a:r>
              <a:rPr lang="en-US" dirty="0" smtClean="0">
                <a:solidFill>
                  <a:srgbClr val="66FF66"/>
                </a:solidFill>
                <a:latin typeface="Garamond" pitchFamily="18" charset="0"/>
              </a:rPr>
              <a:t>(c) </a:t>
            </a:r>
            <a:r>
              <a:rPr lang="en-US" baseline="0" dirty="0" smtClean="0">
                <a:solidFill>
                  <a:srgbClr val="66FF66"/>
                </a:solidFill>
                <a:latin typeface="Garamond" pitchFamily="18" charset="0"/>
              </a:rPr>
              <a:t>the trade-mark has been abandoned,</a:t>
            </a:r>
          </a:p>
          <a:p>
            <a:pPr lvl="0"/>
            <a:r>
              <a:rPr lang="en-US" sz="2800" baseline="0" dirty="0" smtClean="0">
                <a:solidFill>
                  <a:srgbClr val="66FF66"/>
                </a:solidFill>
                <a:latin typeface="Garamond" pitchFamily="18" charset="0"/>
              </a:rPr>
              <a:t>and subject to section 17, it is invalid if the applicant for registration was not the person entitled to secure the registration</a:t>
            </a:r>
          </a:p>
          <a:p>
            <a:pPr lvl="0"/>
            <a:r>
              <a:rPr lang="en-US" baseline="0" dirty="0" smtClean="0">
                <a:latin typeface="Garamond" pitchFamily="18" charset="0"/>
              </a:rPr>
              <a:t>Note the difference in the relevant dates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Effect of Registration</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S16(1) [An applicant</a:t>
            </a:r>
            <a:r>
              <a:rPr lang="en-US" dirty="0" smtClean="0">
                <a:solidFill>
                  <a:srgbClr val="66FF66"/>
                </a:solidFill>
                <a:latin typeface="Garamond" pitchFamily="18" charset="0"/>
              </a:rPr>
              <a:t> who has satisfied use requirements] in association with wares or services is entitled . . .</a:t>
            </a:r>
            <a:r>
              <a:rPr lang="en-US" baseline="0" dirty="0" smtClean="0">
                <a:solidFill>
                  <a:srgbClr val="66FF66"/>
                </a:solidFill>
                <a:latin typeface="Garamond" pitchFamily="18" charset="0"/>
              </a:rPr>
              <a:t> to secure its registration in respect of those wares or services,   </a:t>
            </a:r>
          </a:p>
          <a:p>
            <a:pPr lvl="0"/>
            <a:r>
              <a:rPr lang="en-US" baseline="0" dirty="0" smtClean="0">
                <a:latin typeface="Garamond" pitchFamily="18" charset="0"/>
              </a:rPr>
              <a:t>A trade-mark is registered in respect of specific wares and services only</a:t>
            </a:r>
          </a:p>
          <a:p>
            <a:pPr lvl="1"/>
            <a:r>
              <a:rPr lang="en-US" baseline="0" dirty="0" smtClean="0">
                <a:solidFill>
                  <a:srgbClr val="66FF66"/>
                </a:solidFill>
                <a:latin typeface="Garamond" pitchFamily="18" charset="0"/>
              </a:rPr>
              <a:t>that he.</a:t>
            </a:r>
            <a:r>
              <a:rPr lang="en-US" dirty="0" smtClean="0">
                <a:solidFill>
                  <a:srgbClr val="66FF66"/>
                </a:solidFill>
                <a:latin typeface="Garamond" pitchFamily="18" charset="0"/>
              </a:rPr>
              <a:t> . . has </a:t>
            </a:r>
            <a:r>
              <a:rPr lang="en-US" dirty="0" smtClean="0">
                <a:solidFill>
                  <a:srgbClr val="FFFF66"/>
                </a:solidFill>
                <a:latin typeface="Garamond" pitchFamily="18" charset="0"/>
              </a:rPr>
              <a:t>used </a:t>
            </a:r>
            <a:r>
              <a:rPr lang="en-US" dirty="0" smtClean="0">
                <a:solidFill>
                  <a:srgbClr val="66FF66"/>
                </a:solidFill>
                <a:latin typeface="Garamond" pitchFamily="18" charset="0"/>
              </a:rPr>
              <a:t>in Canada </a:t>
            </a:r>
            <a:r>
              <a:rPr lang="en-US" dirty="0" smtClean="0">
                <a:solidFill>
                  <a:srgbClr val="FFFF66"/>
                </a:solidFill>
                <a:latin typeface="Garamond" pitchFamily="18" charset="0"/>
              </a:rPr>
              <a:t>or made known </a:t>
            </a:r>
            <a:r>
              <a:rPr lang="en-US" dirty="0" smtClean="0">
                <a:solidFill>
                  <a:srgbClr val="66FF66"/>
                </a:solidFill>
                <a:latin typeface="Garamond" pitchFamily="18" charset="0"/>
              </a:rPr>
              <a:t>in Canada in association </a:t>
            </a:r>
            <a:r>
              <a:rPr lang="en-US" baseline="0" dirty="0" smtClean="0">
                <a:solidFill>
                  <a:srgbClr val="66FF66"/>
                </a:solidFill>
                <a:latin typeface="Garamond" pitchFamily="18" charset="0"/>
              </a:rPr>
              <a:t>with wares or services  </a:t>
            </a:r>
          </a:p>
          <a:p>
            <a:pPr lvl="0"/>
            <a:r>
              <a:rPr lang="en-US" baseline="0" dirty="0" smtClean="0">
                <a:latin typeface="Garamond" pitchFamily="18" charset="0"/>
              </a:rPr>
              <a:t>The mark must have been used in association with those wares or serves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Words and Designs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 trade-mark may consist of words alone or words in conjunction with a design</a:t>
            </a:r>
          </a:p>
          <a:p>
            <a:pPr lvl="1"/>
            <a:r>
              <a:rPr lang="en-US" baseline="0" dirty="0" smtClean="0">
                <a:latin typeface="Garamond" pitchFamily="18" charset="0"/>
              </a:rPr>
              <a:t>“Molson Export” TMA516835</a:t>
            </a:r>
          </a:p>
          <a:p>
            <a:pPr lvl="2"/>
            <a:r>
              <a:rPr lang="en-US" baseline="0" dirty="0" smtClean="0">
                <a:latin typeface="Garamond" pitchFamily="18" charset="0"/>
              </a:rPr>
              <a:t>“Brewed alcoholic beverages namely, beer”</a:t>
            </a:r>
          </a:p>
          <a:p>
            <a:pPr lvl="1"/>
            <a:r>
              <a:rPr lang="en-US" baseline="0" dirty="0" smtClean="0">
                <a:latin typeface="Garamond" pitchFamily="18" charset="0"/>
              </a:rPr>
              <a:t>“Export” application 0545048 by Molson refused</a:t>
            </a:r>
          </a:p>
          <a:p>
            <a:pPr lvl="1"/>
            <a:r>
              <a:rPr lang="en-US" baseline="0" dirty="0" smtClean="0">
                <a:latin typeface="Garamond" pitchFamily="18" charset="0"/>
              </a:rPr>
              <a:t>“Export” and design TMA159081</a:t>
            </a:r>
          </a:p>
          <a:p>
            <a:pPr lvl="3"/>
            <a:r>
              <a:rPr lang="en-US" baseline="0" dirty="0" smtClean="0">
                <a:latin typeface="Garamond" pitchFamily="18" charset="0"/>
              </a:rPr>
              <a:t>Disclaimer: “The right to the exclusive use of all the reading matter except the word MOLSON'S is disclaimed apart from the trade mark”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Comparison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Registration </a:t>
            </a:r>
          </a:p>
          <a:p>
            <a:pPr lvl="1"/>
            <a:r>
              <a:rPr lang="en-US" baseline="0" dirty="0" smtClean="0">
                <a:latin typeface="Garamond" pitchFamily="18" charset="0"/>
              </a:rPr>
              <a:t>Registration is a pre-requisite to protection under the </a:t>
            </a:r>
            <a:r>
              <a:rPr lang="en-US" i="1" baseline="0" dirty="0" smtClean="0">
                <a:latin typeface="Garamond" pitchFamily="18" charset="0"/>
              </a:rPr>
              <a:t>Trade-marks Act </a:t>
            </a:r>
          </a:p>
          <a:p>
            <a:pPr lvl="1"/>
            <a:r>
              <a:rPr lang="en-US" baseline="0" dirty="0" smtClean="0">
                <a:latin typeface="Garamond" pitchFamily="18" charset="0"/>
              </a:rPr>
              <a:t>No registration required for passing off</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Effect of Registration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 right to prohibit use of the same mark on the same wares: s19</a:t>
            </a:r>
          </a:p>
          <a:p>
            <a:pPr lvl="1"/>
            <a:r>
              <a:rPr lang="en-US" baseline="0" dirty="0" smtClean="0">
                <a:latin typeface="Garamond" pitchFamily="18" charset="0"/>
              </a:rPr>
              <a:t>No requirement to show confusion</a:t>
            </a:r>
          </a:p>
          <a:p>
            <a:pPr lvl="1"/>
            <a:r>
              <a:rPr lang="en-US" baseline="0" dirty="0" smtClean="0">
                <a:latin typeface="Garamond" pitchFamily="18" charset="0"/>
              </a:rPr>
              <a:t>Not commonly litigated</a:t>
            </a:r>
          </a:p>
          <a:p>
            <a:pPr lvl="0"/>
            <a:r>
              <a:rPr lang="en-US" baseline="0" dirty="0" smtClean="0">
                <a:latin typeface="Garamond" pitchFamily="18" charset="0"/>
              </a:rPr>
              <a:t>The right to prohibit use of a confusing mark or name: s20</a:t>
            </a:r>
          </a:p>
          <a:p>
            <a:pPr lvl="1"/>
            <a:r>
              <a:rPr lang="en-US" baseline="0" dirty="0" smtClean="0">
                <a:latin typeface="Garamond" pitchFamily="18" charset="0"/>
              </a:rPr>
              <a:t>Commonly litigated</a:t>
            </a:r>
          </a:p>
          <a:p>
            <a:pPr lvl="1"/>
            <a:r>
              <a:rPr lang="en-US" baseline="0" dirty="0" smtClean="0">
                <a:latin typeface="Garamond" pitchFamily="18" charset="0"/>
              </a:rPr>
              <a:t>Need not be the same mark </a:t>
            </a:r>
            <a:r>
              <a:rPr lang="en-US" i="1" baseline="0" dirty="0" smtClean="0">
                <a:latin typeface="Garamond" pitchFamily="18" charset="0"/>
              </a:rPr>
              <a:t>or the same wares</a:t>
            </a:r>
            <a:endParaRPr lang="en-US" baseline="0" dirty="0" smtClean="0">
              <a:latin typeface="Garamond"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Effect of Registration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The right to prohibit uses which might “depreciate the goodwill” of the mark: s22</a:t>
            </a:r>
          </a:p>
          <a:p>
            <a:pPr lvl="1"/>
            <a:r>
              <a:rPr lang="en-US" baseline="0" dirty="0" smtClean="0">
                <a:latin typeface="Garamond" pitchFamily="18" charset="0"/>
              </a:rPr>
              <a:t>Controversial and rarely used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Term</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Trade-mark registration is effective for 15 years, renewable indefinitely on payment of the prescribed fee: s.46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Formalities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a:t>
            </a:r>
          </a:p>
          <a:p>
            <a:pPr lvl="1"/>
            <a:r>
              <a:rPr lang="en-US" baseline="0" dirty="0" smtClean="0">
                <a:latin typeface="Garamond" pitchFamily="18" charset="0"/>
              </a:rPr>
              <a:t>US law only – no damages without actual notice of registration unless this symbol is displayed</a:t>
            </a:r>
          </a:p>
          <a:p>
            <a:pPr lvl="1"/>
            <a:r>
              <a:rPr lang="en-US" baseline="0" dirty="0" smtClean="0">
                <a:latin typeface="Garamond" pitchFamily="18" charset="0"/>
              </a:rPr>
              <a:t>Applies only to marks registered in the US</a:t>
            </a:r>
          </a:p>
          <a:p>
            <a:pPr lvl="0"/>
            <a:r>
              <a:rPr lang="en-US" baseline="0" dirty="0" smtClean="0">
                <a:latin typeface="Garamond" pitchFamily="18" charset="0"/>
              </a:rPr>
              <a:t>™ and </a:t>
            </a:r>
            <a:r>
              <a:rPr lang="en-US" b="1" baseline="30000" dirty="0" smtClean="0">
                <a:latin typeface="Garamond" pitchFamily="18" charset="0"/>
              </a:rPr>
              <a:t>SM</a:t>
            </a:r>
            <a:r>
              <a:rPr lang="en-US" baseline="0" dirty="0" smtClean="0">
                <a:latin typeface="Garamond" pitchFamily="18" charset="0"/>
              </a:rPr>
              <a:t> </a:t>
            </a:r>
            <a:endParaRPr lang="en-US" baseline="0" dirty="0" smtClean="0">
              <a:latin typeface="Garamond" pitchFamily="18" charset="0"/>
            </a:endParaRPr>
          </a:p>
          <a:p>
            <a:pPr lvl="1"/>
            <a:r>
              <a:rPr lang="en-US" baseline="0" dirty="0" smtClean="0">
                <a:latin typeface="Garamond" pitchFamily="18" charset="0"/>
              </a:rPr>
              <a:t>No direct legal implications</a:t>
            </a:r>
          </a:p>
          <a:p>
            <a:pPr lvl="1"/>
            <a:r>
              <a:rPr lang="en-US" baseline="0" dirty="0" smtClean="0">
                <a:latin typeface="Garamond" pitchFamily="18" charset="0"/>
              </a:rPr>
              <a:t>Indicates that the word is a mark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Comparison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Reputation/use</a:t>
            </a:r>
          </a:p>
          <a:p>
            <a:pPr lvl="1"/>
            <a:r>
              <a:rPr lang="en-US" baseline="0" dirty="0" smtClean="0">
                <a:latin typeface="Garamond" pitchFamily="18" charset="0"/>
              </a:rPr>
              <a:t>It is not necessary to establish reputation under the Act</a:t>
            </a:r>
          </a:p>
          <a:p>
            <a:pPr lvl="1"/>
            <a:r>
              <a:rPr lang="en-US" baseline="0" dirty="0" smtClean="0">
                <a:latin typeface="Garamond" pitchFamily="18" charset="0"/>
              </a:rPr>
              <a:t>It is necessary to show </a:t>
            </a:r>
            <a:r>
              <a:rPr lang="en-US" i="1" baseline="0" dirty="0" smtClean="0">
                <a:latin typeface="Garamond" pitchFamily="18" charset="0"/>
              </a:rPr>
              <a:t>use or intended use to obtain registration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Comparison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Confusion</a:t>
            </a:r>
          </a:p>
          <a:p>
            <a:pPr lvl="1"/>
            <a:r>
              <a:rPr lang="en-US" baseline="0" dirty="0" smtClean="0">
                <a:latin typeface="Garamond" pitchFamily="18" charset="0"/>
              </a:rPr>
              <a:t>Essentially the same in both passing off and under the Act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Comparison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Damage as an element</a:t>
            </a:r>
          </a:p>
          <a:p>
            <a:pPr lvl="1"/>
            <a:r>
              <a:rPr lang="en-US" baseline="0" dirty="0" smtClean="0">
                <a:latin typeface="Garamond" pitchFamily="18" charset="0"/>
              </a:rPr>
              <a:t>Damage is not an element of the infringement action under the Act</a:t>
            </a:r>
          </a:p>
          <a:p>
            <a:pPr lvl="1"/>
            <a:r>
              <a:rPr lang="en-US" baseline="0" dirty="0" smtClean="0">
                <a:latin typeface="Garamond" pitchFamily="18" charset="0"/>
              </a:rPr>
              <a:t>Although it is still necessary to show damages to obtain the remedy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Comparison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Geographic scope</a:t>
            </a:r>
          </a:p>
          <a:p>
            <a:pPr lvl="1"/>
            <a:r>
              <a:rPr lang="en-US" baseline="0" dirty="0" smtClean="0">
                <a:latin typeface="Garamond" pitchFamily="18" charset="0"/>
              </a:rPr>
              <a:t>Reputation may be geographically localized under passing off</a:t>
            </a:r>
          </a:p>
          <a:p>
            <a:pPr lvl="2"/>
            <a:r>
              <a:rPr lang="en-US" baseline="0" dirty="0" err="1" smtClean="0">
                <a:latin typeface="Garamond" pitchFamily="18" charset="0"/>
              </a:rPr>
              <a:t>Eg</a:t>
            </a:r>
            <a:r>
              <a:rPr lang="en-US" baseline="0" dirty="0" smtClean="0">
                <a:latin typeface="Garamond" pitchFamily="18" charset="0"/>
              </a:rPr>
              <a:t> Another sports store named “Radical Edge” could not open in </a:t>
            </a:r>
            <a:r>
              <a:rPr lang="en-US" baseline="0" dirty="0" err="1" smtClean="0">
                <a:latin typeface="Garamond" pitchFamily="18" charset="0"/>
              </a:rPr>
              <a:t>F’ton</a:t>
            </a:r>
            <a:r>
              <a:rPr lang="en-US" baseline="0" dirty="0" smtClean="0">
                <a:latin typeface="Garamond" pitchFamily="18" charset="0"/>
              </a:rPr>
              <a:t>, but it could in Vancouver</a:t>
            </a:r>
          </a:p>
          <a:p>
            <a:pPr lvl="1"/>
            <a:r>
              <a:rPr lang="en-US" baseline="0" dirty="0" smtClean="0">
                <a:latin typeface="Garamond" pitchFamily="18" charset="0"/>
              </a:rPr>
              <a:t>Trade-mark is effective nation-wide under the Act</a:t>
            </a:r>
          </a:p>
          <a:p>
            <a:pPr lvl="2"/>
            <a:r>
              <a:rPr lang="en-US" baseline="0" dirty="0" smtClean="0">
                <a:latin typeface="Garamond" pitchFamily="18" charset="0"/>
              </a:rPr>
              <a:t>Local use may support registration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Comparison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Trade-mark Act has section prohibiting “depreciation of goodwill” (s.22 which has no common law counter-part)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500306"/>
            <a:ext cx="8229600" cy="1143000"/>
          </a:xfrm>
        </p:spPr>
        <p:txBody>
          <a:bodyPr/>
          <a:lstStyle/>
          <a:p>
            <a:r>
              <a:rPr lang="en-US" baseline="0" dirty="0" smtClean="0">
                <a:latin typeface="Garamond" pitchFamily="18" charset="0"/>
              </a:rPr>
              <a:t>Overview of the Act</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What is a trade-mark?</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What is a trade-mark?</a:t>
            </a:r>
          </a:p>
          <a:p>
            <a:pPr lvl="1"/>
            <a:r>
              <a:rPr lang="en-US" baseline="0" dirty="0" smtClean="0">
                <a:solidFill>
                  <a:srgbClr val="FFFF66"/>
                </a:solidFill>
                <a:latin typeface="Garamond" pitchFamily="18" charset="0"/>
              </a:rPr>
              <a:t>a mark that is used </a:t>
            </a:r>
            <a:r>
              <a:rPr lang="en-US" baseline="0" dirty="0" smtClean="0">
                <a:solidFill>
                  <a:srgbClr val="66FF66"/>
                </a:solidFill>
                <a:latin typeface="Garamond" pitchFamily="18" charset="0"/>
              </a:rPr>
              <a:t>by a person </a:t>
            </a:r>
            <a:r>
              <a:rPr lang="en-US" baseline="0" dirty="0" smtClean="0">
                <a:solidFill>
                  <a:srgbClr val="FFFF66"/>
                </a:solidFill>
                <a:latin typeface="Garamond" pitchFamily="18" charset="0"/>
              </a:rPr>
              <a:t>for the purpose of distinguishing or so as to distinguish wares </a:t>
            </a:r>
            <a:r>
              <a:rPr lang="en-US" baseline="0" dirty="0" smtClean="0">
                <a:solidFill>
                  <a:srgbClr val="66FF66"/>
                </a:solidFill>
                <a:latin typeface="Garamond" pitchFamily="18" charset="0"/>
              </a:rPr>
              <a:t>or services manufactured, sold, leased, hired or performed by him from those manufactured, sold, leased, hired or performed by others,</a:t>
            </a:r>
          </a:p>
          <a:p>
            <a:pPr lvl="1"/>
            <a:r>
              <a:rPr lang="en-US" baseline="0" dirty="0" smtClean="0">
                <a:latin typeface="Garamond" pitchFamily="18" charset="0"/>
              </a:rPr>
              <a:t>“so as to” – in fact</a:t>
            </a:r>
          </a:p>
          <a:p>
            <a:pPr lvl="1"/>
            <a:r>
              <a:rPr lang="en-US" baseline="0" dirty="0" smtClean="0">
                <a:latin typeface="Garamond" pitchFamily="18" charset="0"/>
              </a:rPr>
              <a:t>“for the purpose of” – intent</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641</TotalTime>
  <Words>854</Words>
  <Application>Microsoft Office PowerPoint</Application>
  <PresentationFormat>On-screen Show (4:3)</PresentationFormat>
  <Paragraphs>97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3_Stream</vt:lpstr>
      <vt:lpstr>Trade-marks Act</vt:lpstr>
      <vt:lpstr>Comparison</vt:lpstr>
      <vt:lpstr>Comparison</vt:lpstr>
      <vt:lpstr>Comparison</vt:lpstr>
      <vt:lpstr>Comparison</vt:lpstr>
      <vt:lpstr>Comparison</vt:lpstr>
      <vt:lpstr>Comparison</vt:lpstr>
      <vt:lpstr>Overview of the Act</vt:lpstr>
      <vt:lpstr>What is a trade-mark?</vt:lpstr>
      <vt:lpstr>What is a trade-mark?</vt:lpstr>
      <vt:lpstr>Distinctiveness</vt:lpstr>
      <vt:lpstr>Distinctiveness</vt:lpstr>
      <vt:lpstr>Prohibited Marks</vt:lpstr>
      <vt:lpstr>Registration Required</vt:lpstr>
      <vt:lpstr>Registration Process</vt:lpstr>
      <vt:lpstr>Invalidity</vt:lpstr>
      <vt:lpstr>Invalidity</vt:lpstr>
      <vt:lpstr>Effect of Registration</vt:lpstr>
      <vt:lpstr>Words and Designs</vt:lpstr>
      <vt:lpstr>Effect of Registration</vt:lpstr>
      <vt:lpstr>Effect of Registration</vt:lpstr>
      <vt:lpstr>Term</vt:lpstr>
      <vt:lpstr>Formalities</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Norman Siebrasse</cp:lastModifiedBy>
  <cp:revision>86</cp:revision>
  <dcterms:created xsi:type="dcterms:W3CDTF">2008-09-03T13:51:24Z</dcterms:created>
  <dcterms:modified xsi:type="dcterms:W3CDTF">2009-11-24T13:47:05Z</dcterms:modified>
</cp:coreProperties>
</file>