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36"/>
  </p:notesMasterIdLst>
  <p:sldIdLst>
    <p:sldId id="414" r:id="rId2"/>
    <p:sldId id="415" r:id="rId3"/>
    <p:sldId id="416" r:id="rId4"/>
    <p:sldId id="417" r:id="rId5"/>
    <p:sldId id="418" r:id="rId6"/>
    <p:sldId id="419" r:id="rId7"/>
    <p:sldId id="420" r:id="rId8"/>
    <p:sldId id="421" r:id="rId9"/>
    <p:sldId id="443" r:id="rId10"/>
    <p:sldId id="422" r:id="rId11"/>
    <p:sldId id="423" r:id="rId12"/>
    <p:sldId id="424" r:id="rId13"/>
    <p:sldId id="425" r:id="rId14"/>
    <p:sldId id="444" r:id="rId15"/>
    <p:sldId id="426" r:id="rId16"/>
    <p:sldId id="445" r:id="rId17"/>
    <p:sldId id="427" r:id="rId18"/>
    <p:sldId id="428" r:id="rId19"/>
    <p:sldId id="429" r:id="rId20"/>
    <p:sldId id="430" r:id="rId21"/>
    <p:sldId id="431" r:id="rId22"/>
    <p:sldId id="446" r:id="rId23"/>
    <p:sldId id="432" r:id="rId24"/>
    <p:sldId id="433" r:id="rId25"/>
    <p:sldId id="434" r:id="rId26"/>
    <p:sldId id="435" r:id="rId27"/>
    <p:sldId id="447" r:id="rId28"/>
    <p:sldId id="448" r:id="rId29"/>
    <p:sldId id="436" r:id="rId30"/>
    <p:sldId id="437" r:id="rId31"/>
    <p:sldId id="438" r:id="rId32"/>
    <p:sldId id="439" r:id="rId33"/>
    <p:sldId id="440" r:id="rId34"/>
    <p:sldId id="441"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66"/>
    <a:srgbClr val="3333FF"/>
    <a:srgbClr val="008080"/>
    <a:srgbClr val="339966"/>
    <a:srgbClr val="00CC00"/>
    <a:srgbClr val="FF00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85235" autoAdjust="0"/>
  </p:normalViewPr>
  <p:slideViewPr>
    <p:cSldViewPr>
      <p:cViewPr varScale="1">
        <p:scale>
          <a:sx n="62" d="100"/>
          <a:sy n="62" d="100"/>
        </p:scale>
        <p:origin x="-252" y="-90"/>
      </p:cViewPr>
      <p:guideLst>
        <p:guide orient="horz" pos="2160"/>
        <p:guide pos="2880"/>
      </p:guideLst>
    </p:cSldViewPr>
  </p:slideViewPr>
  <p:outlineViewPr>
    <p:cViewPr>
      <p:scale>
        <a:sx n="33" d="100"/>
        <a:sy n="33" d="100"/>
      </p:scale>
      <p:origin x="48" y="217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4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4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4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E12AC17-3EA1-4FF5-A4F5-A94031FA3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3" name="Date Placeholder 3"/>
          <p:cNvSpPr>
            <a:spLocks noGrp="1"/>
          </p:cNvSpPr>
          <p:nvPr>
            <p:ph type="dt" sz="half" idx="10"/>
          </p:nvPr>
        </p:nvSpPr>
        <p:spPr/>
        <p:txBody>
          <a:bodyPr/>
          <a:lstStyle>
            <a:lvl1pPr>
              <a:defRPr/>
            </a:lvl1pPr>
          </a:lstStyle>
          <a:p>
            <a:pPr>
              <a:defRPr/>
            </a:pPr>
            <a:fld id="{10C9C857-BB69-490A-B706-C65BE204259D}" type="datetimeFigureOut">
              <a:rPr lang="en-US"/>
              <a:pPr>
                <a:defRPr/>
              </a:pPr>
              <a:t>12/3/2009</a:t>
            </a:fld>
            <a:endParaRPr lang="en-CA"/>
          </a:p>
        </p:txBody>
      </p:sp>
      <p:sp>
        <p:nvSpPr>
          <p:cNvPr id="14" name="Footer Placeholder 4"/>
          <p:cNvSpPr>
            <a:spLocks noGrp="1"/>
          </p:cNvSpPr>
          <p:nvPr>
            <p:ph type="ftr" sz="quarter" idx="11"/>
          </p:nvPr>
        </p:nvSpPr>
        <p:spPr/>
        <p:txBody>
          <a:bodyPr/>
          <a:lstStyle>
            <a:lvl1pPr>
              <a:defRPr/>
            </a:lvl1pPr>
          </a:lstStyle>
          <a:p>
            <a:pPr>
              <a:defRPr/>
            </a:pPr>
            <a:endParaRPr lang="en-CA"/>
          </a:p>
        </p:txBody>
      </p:sp>
      <p:sp>
        <p:nvSpPr>
          <p:cNvPr id="15" name="Slide Number Placeholder 5"/>
          <p:cNvSpPr>
            <a:spLocks noGrp="1"/>
          </p:cNvSpPr>
          <p:nvPr>
            <p:ph type="sldNum" sz="quarter" idx="12"/>
          </p:nvPr>
        </p:nvSpPr>
        <p:spPr/>
        <p:txBody>
          <a:bodyPr/>
          <a:lstStyle>
            <a:lvl1pPr>
              <a:defRPr/>
            </a:lvl1pPr>
          </a:lstStyle>
          <a:p>
            <a:pPr>
              <a:defRPr/>
            </a:pPr>
            <a:fld id="{A6DF2B2C-6DFB-4CD7-8D68-F5E26F74A13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3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EBC6BC2E-53D9-426A-AA96-6CB31B4AC688}" type="datetimeFigureOut">
              <a:rPr lang="en-US"/>
              <a:pPr>
                <a:defRPr/>
              </a:pPr>
              <a:t>12/3/2009</a:t>
            </a:fld>
            <a:endParaRPr lang="en-CA"/>
          </a:p>
        </p:txBody>
      </p:sp>
      <p:sp>
        <p:nvSpPr>
          <p:cNvPr id="17" name="Footer Placeholder 4"/>
          <p:cNvSpPr>
            <a:spLocks noGrp="1"/>
          </p:cNvSpPr>
          <p:nvPr>
            <p:ph type="ftr" sz="quarter" idx="3"/>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CA"/>
          </a:p>
        </p:txBody>
      </p:sp>
      <p:sp>
        <p:nvSpPr>
          <p:cNvPr id="18" name="Slide Number Placeholder 5"/>
          <p:cNvSpPr>
            <a:spLocks noGrp="1"/>
          </p:cNvSpPr>
          <p:nvPr>
            <p:ph type="sldNum" sz="quarter" idx="4"/>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7E512F2-4762-46F7-8038-B33322DF0AA4}"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500306"/>
            <a:ext cx="8229600" cy="1143000"/>
          </a:xfrm>
        </p:spPr>
        <p:txBody>
          <a:bodyPr/>
          <a:lstStyle/>
          <a:p>
            <a:r>
              <a:rPr lang="en-US" baseline="0" dirty="0" smtClean="0">
                <a:latin typeface="Garamond" pitchFamily="18" charset="0"/>
              </a:rPr>
              <a:t>The Patent System</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BVD v Can. Celanese</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Issue: stiffening shirt collars</a:t>
            </a:r>
          </a:p>
          <a:p>
            <a:pPr lvl="0"/>
            <a:r>
              <a:rPr lang="en-US" baseline="0" dirty="0" smtClean="0">
                <a:latin typeface="Garamond" pitchFamily="18" charset="0"/>
              </a:rPr>
              <a:t>The prior art consisted of coating material with cellulose which left a stiff and glassy surface: </a:t>
            </a:r>
            <a:r>
              <a:rPr lang="en-US" baseline="0" dirty="0" err="1" smtClean="0">
                <a:latin typeface="Garamond" pitchFamily="18" charset="0"/>
              </a:rPr>
              <a:t>eg</a:t>
            </a:r>
            <a:r>
              <a:rPr lang="en-US" baseline="0" dirty="0" smtClean="0">
                <a:latin typeface="Garamond" pitchFamily="18" charset="0"/>
              </a:rPr>
              <a:t> the Van Heusen patent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BVD v Can. Celanese</a:t>
            </a:r>
          </a:p>
        </p:txBody>
      </p:sp>
      <p:sp>
        <p:nvSpPr>
          <p:cNvPr id="3" name="Text Placeholder 2"/>
          <p:cNvSpPr>
            <a:spLocks noGrp="1"/>
          </p:cNvSpPr>
          <p:nvPr>
            <p:ph type="body" idx="1"/>
          </p:nvPr>
        </p:nvSpPr>
        <p:spPr/>
        <p:txBody>
          <a:bodyPr>
            <a:normAutofit fontScale="92500" lnSpcReduction="10000"/>
          </a:bodyPr>
          <a:lstStyle/>
          <a:p>
            <a:pPr lvl="0"/>
            <a:r>
              <a:rPr lang="en-US" baseline="0" dirty="0" smtClean="0">
                <a:latin typeface="Garamond" pitchFamily="18" charset="0"/>
              </a:rPr>
              <a:t>The substance of the plaintiff’s Dreyfus invention was a method of making a flexible composite textile material by </a:t>
            </a:r>
            <a:r>
              <a:rPr lang="en-US" u="sng" baseline="0" dirty="0" smtClean="0">
                <a:latin typeface="Garamond" pitchFamily="18" charset="0"/>
              </a:rPr>
              <a:t>weaving cellulose into the fabric </a:t>
            </a:r>
          </a:p>
          <a:p>
            <a:pPr lvl="1"/>
            <a:r>
              <a:rPr lang="en-US" baseline="0" dirty="0" smtClean="0">
                <a:solidFill>
                  <a:srgbClr val="66FF66"/>
                </a:solidFill>
                <a:latin typeface="Garamond" pitchFamily="18" charset="0"/>
              </a:rPr>
              <a:t>the very substance of Dreyfus' invention was. . .to make a composite textile material by taking a plurality of fabrics and uniting them by the use of a fabric composed of or containing yarns, filaments or </a:t>
            </a:r>
            <a:r>
              <a:rPr lang="en-US" baseline="0" dirty="0" err="1" smtClean="0">
                <a:solidFill>
                  <a:srgbClr val="66FF66"/>
                </a:solidFill>
                <a:latin typeface="Garamond" pitchFamily="18" charset="0"/>
              </a:rPr>
              <a:t>fibres</a:t>
            </a:r>
            <a:r>
              <a:rPr lang="en-US" baseline="0" dirty="0" smtClean="0">
                <a:solidFill>
                  <a:srgbClr val="66FF66"/>
                </a:solidFill>
                <a:latin typeface="Garamond" pitchFamily="18" charset="0"/>
              </a:rPr>
              <a:t> of a thermoplastic cellulose derivative and the application thereto of heat and pressure </a:t>
            </a:r>
          </a:p>
          <a:p>
            <a:pPr lvl="0"/>
            <a:r>
              <a:rPr lang="en-US" baseline="0" dirty="0" smtClean="0">
                <a:latin typeface="Garamond" pitchFamily="18" charset="0"/>
              </a:rPr>
              <a:t>There is no doubt that this invention was new, useful and not obvious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BVD v Can. Celanese</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Problem</a:t>
            </a:r>
          </a:p>
          <a:p>
            <a:pPr lvl="1"/>
            <a:r>
              <a:rPr lang="en-US" sz="3200" dirty="0" smtClean="0">
                <a:latin typeface="Garamond" pitchFamily="18" charset="0"/>
              </a:rPr>
              <a:t>T</a:t>
            </a:r>
            <a:r>
              <a:rPr lang="en-US" sz="3200" baseline="0" dirty="0" smtClean="0">
                <a:latin typeface="Garamond" pitchFamily="18" charset="0"/>
              </a:rPr>
              <a:t>he claim did not mention weaving</a:t>
            </a:r>
          </a:p>
          <a:p>
            <a:pPr lvl="0"/>
            <a:r>
              <a:rPr lang="en-US" baseline="0" dirty="0" smtClean="0">
                <a:solidFill>
                  <a:srgbClr val="66FF66"/>
                </a:solidFill>
                <a:latin typeface="Garamond" pitchFamily="18" charset="0"/>
              </a:rPr>
              <a:t>A process for the manufacture of composite sheet material which comprises treating a fabric containing a thermoplastic derivative of cellulose with a softening agent, associating it with another fabric, and uniting the fabrics by subjecting them to heat and pressure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BVD v Can. Celanese</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The patent was invalid because the scope of the invention </a:t>
            </a:r>
            <a:r>
              <a:rPr lang="en-US" u="sng" baseline="0" dirty="0" smtClean="0">
                <a:latin typeface="Garamond" pitchFamily="18" charset="0"/>
              </a:rPr>
              <a:t>as claimed </a:t>
            </a:r>
            <a:r>
              <a:rPr lang="en-US" baseline="0" dirty="0" smtClean="0">
                <a:latin typeface="Garamond" pitchFamily="18" charset="0"/>
              </a:rPr>
              <a:t>was not novel</a:t>
            </a:r>
          </a:p>
          <a:p>
            <a:pPr lvl="1"/>
            <a:r>
              <a:rPr lang="en-US" sz="3200" baseline="0" dirty="0" smtClean="0">
                <a:latin typeface="Garamond" pitchFamily="18" charset="0"/>
              </a:rPr>
              <a:t>The prior art spread the cellulose over the fabric and then applied heat</a:t>
            </a:r>
          </a:p>
          <a:p>
            <a:pPr lvl="1"/>
            <a:r>
              <a:rPr lang="en-US" sz="3200" baseline="0" dirty="0" smtClean="0">
                <a:latin typeface="Garamond" pitchFamily="18" charset="0"/>
              </a:rPr>
              <a:t>Spreading falls within “associated”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BVD v Can. Celanese</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The inventive concept was novel</a:t>
            </a:r>
          </a:p>
          <a:p>
            <a:pPr lvl="0"/>
            <a:r>
              <a:rPr lang="en-US" baseline="0" dirty="0" smtClean="0">
                <a:latin typeface="Garamond" pitchFamily="18" charset="0"/>
              </a:rPr>
              <a:t>The invention as claimed was not</a:t>
            </a:r>
          </a:p>
          <a:p>
            <a:pPr lvl="1"/>
            <a:r>
              <a:rPr lang="en-US" dirty="0" smtClean="0">
                <a:latin typeface="Garamond" pitchFamily="18" charset="0"/>
              </a:rPr>
              <a:t>Result</a:t>
            </a:r>
          </a:p>
          <a:p>
            <a:r>
              <a:rPr lang="en-US" baseline="0" dirty="0" smtClean="0">
                <a:latin typeface="Garamond" pitchFamily="18" charset="0"/>
              </a:rPr>
              <a:t>Invalid</a:t>
            </a:r>
            <a:r>
              <a:rPr lang="en-US" dirty="0" smtClean="0">
                <a:latin typeface="Garamond" pitchFamily="18" charset="0"/>
              </a:rPr>
              <a:t> patent</a:t>
            </a:r>
            <a:endParaRPr lang="en-US" baseline="0" dirty="0" smtClean="0">
              <a:latin typeface="Garamond" pitchFamily="18" charset="0"/>
            </a:endParaRPr>
          </a:p>
          <a:p>
            <a:pPr lvl="1"/>
            <a:r>
              <a:rPr lang="en-US" sz="3200" baseline="0" dirty="0" smtClean="0">
                <a:latin typeface="Garamond" pitchFamily="18" charset="0"/>
              </a:rPr>
              <a:t>Note: the consequence is not just that plaintiff loses infringement action, but patent for real invention is rendered worthless by overly broad claims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Claiming</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To avoid this problem multiple claims are standard</a:t>
            </a:r>
          </a:p>
          <a:p>
            <a:pPr lvl="1"/>
            <a:r>
              <a:rPr lang="en-US" sz="3200" baseline="0" dirty="0" smtClean="0">
                <a:latin typeface="Garamond" pitchFamily="18" charset="0"/>
              </a:rPr>
              <a:t>Begin by claiming the broadest possible scope</a:t>
            </a:r>
          </a:p>
          <a:p>
            <a:pPr lvl="1"/>
            <a:r>
              <a:rPr lang="en-US" sz="3200" baseline="0" dirty="0" smtClean="0">
                <a:latin typeface="Garamond" pitchFamily="18" charset="0"/>
              </a:rPr>
              <a:t>Gradually narrow to the specific embodiment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Claiming</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Claims stand or fall independently</a:t>
            </a:r>
          </a:p>
          <a:p>
            <a:pPr lvl="1"/>
            <a:r>
              <a:rPr lang="en-US" baseline="0" dirty="0" smtClean="0">
                <a:solidFill>
                  <a:srgbClr val="66FF66"/>
                </a:solidFill>
                <a:latin typeface="Garamond" pitchFamily="18" charset="0"/>
              </a:rPr>
              <a:t>58 When, in any action or proceeding respecting a patent that contains two or more claims, one or more of those claims is or are held to be valid but another or others is or are held to be invalid or void, effect shall be given to the patent as if it contained only the valid claim or claims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14620"/>
            <a:ext cx="8229600" cy="1143000"/>
          </a:xfrm>
        </p:spPr>
        <p:txBody>
          <a:bodyPr/>
          <a:lstStyle/>
          <a:p>
            <a:r>
              <a:rPr lang="en-US" baseline="0" dirty="0" smtClean="0">
                <a:latin typeface="Garamond" pitchFamily="18" charset="0"/>
              </a:rPr>
              <a:t>Construction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Principles</a:t>
            </a:r>
          </a:p>
        </p:txBody>
      </p:sp>
      <p:sp>
        <p:nvSpPr>
          <p:cNvPr id="3" name="Text Placeholder 2"/>
          <p:cNvSpPr>
            <a:spLocks noGrp="1"/>
          </p:cNvSpPr>
          <p:nvPr>
            <p:ph type="body" idx="1"/>
          </p:nvPr>
        </p:nvSpPr>
        <p:spPr/>
        <p:txBody>
          <a:bodyPr>
            <a:normAutofit lnSpcReduction="10000"/>
          </a:bodyPr>
          <a:lstStyle/>
          <a:p>
            <a:pPr lvl="0"/>
            <a:r>
              <a:rPr lang="en-US" baseline="0" dirty="0" smtClean="0">
                <a:solidFill>
                  <a:srgbClr val="66FF66"/>
                </a:solidFill>
                <a:latin typeface="Garamond" pitchFamily="18" charset="0"/>
              </a:rPr>
              <a:t>We must look to the whole of the disclosure and the claims to ascertain the nature of the invention and methods of its performance, (</a:t>
            </a:r>
            <a:r>
              <a:rPr lang="en-US" baseline="0" dirty="0" err="1" smtClean="0">
                <a:solidFill>
                  <a:srgbClr val="66FF66"/>
                </a:solidFill>
                <a:latin typeface="Garamond" pitchFamily="18" charset="0"/>
              </a:rPr>
              <a:t>Noranda</a:t>
            </a:r>
            <a:r>
              <a:rPr lang="en-US" baseline="0" dirty="0" smtClean="0">
                <a:solidFill>
                  <a:srgbClr val="66FF66"/>
                </a:solidFill>
                <a:latin typeface="Garamond" pitchFamily="18" charset="0"/>
              </a:rPr>
              <a:t> Mines Limited v Minerals Separation North American Corporation [[1950] SCR 36], being neither benevolent nor harsh, but rather seeking a construction which is reasonable and fair to both patentee and public.</a:t>
            </a:r>
          </a:p>
          <a:p>
            <a:pPr lvl="2"/>
            <a:r>
              <a:rPr lang="en-US" baseline="0" dirty="0" smtClean="0">
                <a:latin typeface="Garamond" pitchFamily="18" charset="0"/>
              </a:rPr>
              <a:t>Per Dickson J </a:t>
            </a:r>
            <a:r>
              <a:rPr lang="en-US" baseline="0" dirty="0" err="1" smtClean="0">
                <a:latin typeface="Garamond" pitchFamily="18" charset="0"/>
              </a:rPr>
              <a:t>Consolboard</a:t>
            </a:r>
            <a:r>
              <a:rPr lang="en-US" baseline="0" dirty="0" smtClean="0">
                <a:latin typeface="Garamond" pitchFamily="18" charset="0"/>
              </a:rPr>
              <a:t> Inc v MacMillan </a:t>
            </a:r>
            <a:r>
              <a:rPr lang="en-US" baseline="0" dirty="0" err="1" smtClean="0">
                <a:latin typeface="Garamond" pitchFamily="18" charset="0"/>
              </a:rPr>
              <a:t>Bloedel</a:t>
            </a:r>
            <a:r>
              <a:rPr lang="en-US" baseline="0" dirty="0" smtClean="0">
                <a:latin typeface="Garamond" pitchFamily="18" charset="0"/>
              </a:rPr>
              <a:t> (Saskatchewan Ltd [1981] 1 SCR 504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Principles</a:t>
            </a:r>
          </a:p>
        </p:txBody>
      </p:sp>
      <p:sp>
        <p:nvSpPr>
          <p:cNvPr id="3" name="Text Placeholder 2"/>
          <p:cNvSpPr>
            <a:spLocks noGrp="1"/>
          </p:cNvSpPr>
          <p:nvPr>
            <p:ph type="body" idx="1"/>
          </p:nvPr>
        </p:nvSpPr>
        <p:spPr/>
        <p:txBody>
          <a:bodyPr>
            <a:normAutofit lnSpcReduction="10000"/>
          </a:bodyPr>
          <a:lstStyle/>
          <a:p>
            <a:pPr lvl="0"/>
            <a:r>
              <a:rPr lang="en-US" baseline="0" dirty="0" smtClean="0">
                <a:solidFill>
                  <a:srgbClr val="66FF66"/>
                </a:solidFill>
                <a:latin typeface="Garamond" pitchFamily="18" charset="0"/>
              </a:rPr>
              <a:t>There is no occasion for being too astute or technical in the matter of objections to either title or specification for. . ."where the language of the specification, upon a reasonable view of it, can be so read as to afford the inventor protection for that which he has actually in good faith invented, the court, as a rule, will </a:t>
            </a:r>
            <a:r>
              <a:rPr lang="en-US" baseline="0" dirty="0" err="1" smtClean="0">
                <a:solidFill>
                  <a:srgbClr val="66FF66"/>
                </a:solidFill>
                <a:latin typeface="Garamond" pitchFamily="18" charset="0"/>
              </a:rPr>
              <a:t>endeavour</a:t>
            </a:r>
            <a:r>
              <a:rPr lang="en-US" baseline="0" dirty="0" smtClean="0">
                <a:solidFill>
                  <a:srgbClr val="66FF66"/>
                </a:solidFill>
                <a:latin typeface="Garamond" pitchFamily="18" charset="0"/>
              </a:rPr>
              <a:t> to give effect to that construction" </a:t>
            </a:r>
          </a:p>
          <a:p>
            <a:pPr lvl="2"/>
            <a:r>
              <a:rPr lang="en-US" baseline="0" dirty="0" smtClean="0">
                <a:latin typeface="Garamond" pitchFamily="18" charset="0"/>
              </a:rPr>
              <a:t>Per Dickson J </a:t>
            </a:r>
            <a:r>
              <a:rPr lang="en-US" baseline="0" dirty="0" err="1" smtClean="0">
                <a:latin typeface="Garamond" pitchFamily="18" charset="0"/>
              </a:rPr>
              <a:t>Consolboard</a:t>
            </a:r>
            <a:r>
              <a:rPr lang="en-US" baseline="0" dirty="0" smtClean="0">
                <a:latin typeface="Garamond" pitchFamily="18" charset="0"/>
              </a:rPr>
              <a:t> Inc v MacMillan </a:t>
            </a:r>
            <a:r>
              <a:rPr lang="en-US" baseline="0" dirty="0" err="1" smtClean="0">
                <a:latin typeface="Garamond" pitchFamily="18" charset="0"/>
              </a:rPr>
              <a:t>Bloedel</a:t>
            </a:r>
            <a:r>
              <a:rPr lang="en-US" baseline="0" dirty="0" smtClean="0">
                <a:latin typeface="Garamond" pitchFamily="18" charset="0"/>
              </a:rPr>
              <a:t> (Saskatchewan Ltd [1981] 1 SCR 504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Specification</a:t>
            </a:r>
          </a:p>
        </p:txBody>
      </p:sp>
      <p:sp>
        <p:nvSpPr>
          <p:cNvPr id="3" name="Text Placeholder 2"/>
          <p:cNvSpPr>
            <a:spLocks noGrp="1"/>
          </p:cNvSpPr>
          <p:nvPr>
            <p:ph type="body" idx="1"/>
          </p:nvPr>
        </p:nvSpPr>
        <p:spPr/>
        <p:txBody>
          <a:bodyPr>
            <a:normAutofit fontScale="70000" lnSpcReduction="20000"/>
          </a:bodyPr>
          <a:lstStyle/>
          <a:p>
            <a:pPr lvl="0"/>
            <a:r>
              <a:rPr lang="en-US" sz="4500" baseline="0" dirty="0" smtClean="0">
                <a:latin typeface="Garamond" pitchFamily="18" charset="0"/>
              </a:rPr>
              <a:t>The specification has two parts: “disclosure”  &amp; “claims”</a:t>
            </a:r>
          </a:p>
          <a:p>
            <a:pPr lvl="0"/>
            <a:r>
              <a:rPr lang="en-US" sz="4500" baseline="0" dirty="0" smtClean="0">
                <a:solidFill>
                  <a:srgbClr val="66FF66"/>
                </a:solidFill>
                <a:latin typeface="Garamond" pitchFamily="18" charset="0"/>
              </a:rPr>
              <a:t>27(3) The specification of an invention must</a:t>
            </a:r>
          </a:p>
          <a:p>
            <a:pPr lvl="1"/>
            <a:r>
              <a:rPr lang="en-US" sz="4500" baseline="0" dirty="0" smtClean="0">
                <a:solidFill>
                  <a:srgbClr val="66FF66"/>
                </a:solidFill>
                <a:latin typeface="Garamond" pitchFamily="18" charset="0"/>
              </a:rPr>
              <a:t>(a) correctly and fully </a:t>
            </a:r>
            <a:r>
              <a:rPr lang="en-US" sz="4500" baseline="0" dirty="0" smtClean="0">
                <a:solidFill>
                  <a:srgbClr val="FFFF00"/>
                </a:solidFill>
                <a:latin typeface="Garamond" pitchFamily="18" charset="0"/>
              </a:rPr>
              <a:t>describe the invention </a:t>
            </a:r>
            <a:r>
              <a:rPr lang="en-US" sz="4500" baseline="0" dirty="0" smtClean="0">
                <a:solidFill>
                  <a:srgbClr val="66FF66"/>
                </a:solidFill>
                <a:latin typeface="Garamond" pitchFamily="18" charset="0"/>
              </a:rPr>
              <a:t>and its operation or use as contemplated by the inventor;</a:t>
            </a:r>
          </a:p>
          <a:p>
            <a:pPr lvl="0"/>
            <a:r>
              <a:rPr lang="en-US" sz="4500" baseline="0" dirty="0" smtClean="0">
                <a:solidFill>
                  <a:srgbClr val="66FF66"/>
                </a:solidFill>
                <a:latin typeface="Garamond" pitchFamily="18" charset="0"/>
              </a:rPr>
              <a:t>(4) The specification must </a:t>
            </a:r>
            <a:r>
              <a:rPr lang="en-US" sz="4500" baseline="0" dirty="0" smtClean="0">
                <a:solidFill>
                  <a:srgbClr val="FFFF00"/>
                </a:solidFill>
                <a:latin typeface="Garamond" pitchFamily="18" charset="0"/>
              </a:rPr>
              <a:t>end with a claim </a:t>
            </a:r>
            <a:r>
              <a:rPr lang="en-US" sz="4500" baseline="0" dirty="0" smtClean="0">
                <a:solidFill>
                  <a:srgbClr val="66FF66"/>
                </a:solidFill>
                <a:latin typeface="Garamond" pitchFamily="18" charset="0"/>
              </a:rPr>
              <a:t>or claims defining distinctly and in explicit terms the subject-matter of the invention for which an exclusive privilege or property is claimed.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Principles</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[T]he patent should be approached "with a judicial anxiety to support a really useful invention"</a:t>
            </a:r>
          </a:p>
          <a:p>
            <a:pPr lvl="2"/>
            <a:r>
              <a:rPr lang="en-US" baseline="0" dirty="0" smtClean="0">
                <a:latin typeface="Garamond" pitchFamily="18" charset="0"/>
              </a:rPr>
              <a:t>Per Dickson J </a:t>
            </a:r>
            <a:r>
              <a:rPr lang="en-US" baseline="0" dirty="0" err="1" smtClean="0">
                <a:latin typeface="Garamond" pitchFamily="18" charset="0"/>
              </a:rPr>
              <a:t>Consolboard</a:t>
            </a:r>
            <a:r>
              <a:rPr lang="en-US" baseline="0" dirty="0" smtClean="0">
                <a:latin typeface="Garamond" pitchFamily="18" charset="0"/>
              </a:rPr>
              <a:t> Inc v MacMillan </a:t>
            </a:r>
            <a:r>
              <a:rPr lang="en-US" baseline="0" dirty="0" err="1" smtClean="0">
                <a:latin typeface="Garamond" pitchFamily="18" charset="0"/>
              </a:rPr>
              <a:t>Bloedel</a:t>
            </a:r>
            <a:r>
              <a:rPr lang="en-US" baseline="0" dirty="0" smtClean="0">
                <a:latin typeface="Garamond" pitchFamily="18" charset="0"/>
              </a:rPr>
              <a:t> (Saskatchewan Ltd [1981] 1 SCR 504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Specifics</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The patent is addressed to persons skilled in the art</a:t>
            </a:r>
          </a:p>
          <a:p>
            <a:pPr lvl="0"/>
            <a:r>
              <a:rPr lang="en-US" dirty="0" smtClean="0">
                <a:latin typeface="Garamond" pitchFamily="18" charset="0"/>
              </a:rPr>
              <a:t>E</a:t>
            </a:r>
            <a:r>
              <a:rPr lang="en-US" baseline="0" dirty="0" smtClean="0">
                <a:latin typeface="Garamond" pitchFamily="18" charset="0"/>
              </a:rPr>
              <a:t>xpert evidence to explain the meaning of the terms used in a claim is normally required</a:t>
            </a:r>
          </a:p>
          <a:p>
            <a:pPr lvl="1"/>
            <a:r>
              <a:rPr lang="en-US" dirty="0" smtClean="0">
                <a:latin typeface="Garamond" pitchFamily="18" charset="0"/>
              </a:rPr>
              <a:t>Experts are not permitted to testify as to the </a:t>
            </a:r>
            <a:r>
              <a:rPr lang="en-US" baseline="0" dirty="0" smtClean="0">
                <a:latin typeface="Garamond" pitchFamily="18" charset="0"/>
              </a:rPr>
              <a:t>meaning of the claim</a:t>
            </a:r>
          </a:p>
          <a:p>
            <a:r>
              <a:rPr lang="en-US" dirty="0" smtClean="0">
                <a:latin typeface="Garamond" pitchFamily="18" charset="0"/>
              </a:rPr>
              <a:t>Construction of the patent is for the judge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Specifics</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The terms</a:t>
            </a:r>
            <a:r>
              <a:rPr lang="en-US" dirty="0" smtClean="0">
                <a:latin typeface="Garamond" pitchFamily="18" charset="0"/>
              </a:rPr>
              <a:t> of the </a:t>
            </a:r>
            <a:r>
              <a:rPr lang="en-US" baseline="0" dirty="0" smtClean="0">
                <a:latin typeface="Garamond" pitchFamily="18" charset="0"/>
              </a:rPr>
              <a:t>claims must be interpreted in light of the disclosure</a:t>
            </a:r>
          </a:p>
          <a:p>
            <a:pPr lvl="0"/>
            <a:r>
              <a:rPr lang="en-US" baseline="0" dirty="0" smtClean="0">
                <a:latin typeface="Garamond" pitchFamily="18" charset="0"/>
              </a:rPr>
              <a:t>The disclosure cannot be used to change the meaning of the claim</a:t>
            </a:r>
          </a:p>
          <a:p>
            <a:pPr lvl="1"/>
            <a:r>
              <a:rPr lang="en-US" baseline="0" dirty="0" err="1" smtClean="0">
                <a:latin typeface="Garamond" pitchFamily="18" charset="0"/>
              </a:rPr>
              <a:t>Eg</a:t>
            </a:r>
            <a:r>
              <a:rPr lang="en-US" baseline="0" dirty="0" smtClean="0">
                <a:latin typeface="Garamond" pitchFamily="18" charset="0"/>
              </a:rPr>
              <a:t> if more was disclosed than was claimed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571744"/>
            <a:ext cx="8229600" cy="1143000"/>
          </a:xfrm>
        </p:spPr>
        <p:txBody>
          <a:bodyPr/>
          <a:lstStyle/>
          <a:p>
            <a:r>
              <a:rPr lang="en-US" baseline="0" dirty="0" smtClean="0">
                <a:latin typeface="Garamond" pitchFamily="18" charset="0"/>
              </a:rPr>
              <a:t>True Monopoly v Copyright</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aseline="0" dirty="0" smtClean="0">
                <a:latin typeface="Garamond" pitchFamily="18" charset="0"/>
              </a:rPr>
              <a:t>American Cyanamid v </a:t>
            </a:r>
            <a:r>
              <a:rPr lang="en-US" baseline="0" dirty="0" err="1" smtClean="0">
                <a:latin typeface="Garamond" pitchFamily="18" charset="0"/>
              </a:rPr>
              <a:t>Berk</a:t>
            </a:r>
            <a:r>
              <a:rPr lang="en-US" baseline="0" dirty="0" smtClean="0">
                <a:latin typeface="Garamond" pitchFamily="18" charset="0"/>
              </a:rPr>
              <a:t> </a:t>
            </a:r>
            <a:r>
              <a:rPr lang="en-US" baseline="0" dirty="0" err="1" smtClean="0">
                <a:latin typeface="Garamond" pitchFamily="18" charset="0"/>
              </a:rPr>
              <a:t>Pharm</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The broad claim would enable the plaintiffs to stop any worker who dug up a soil sample anywhere and found in it a strain of </a:t>
            </a:r>
            <a:r>
              <a:rPr lang="en-US" baseline="0" dirty="0" err="1" smtClean="0">
                <a:solidFill>
                  <a:srgbClr val="66FF66"/>
                </a:solidFill>
                <a:latin typeface="Garamond" pitchFamily="18" charset="0"/>
              </a:rPr>
              <a:t>Streptomyces</a:t>
            </a:r>
            <a:r>
              <a:rPr lang="en-US" baseline="0" dirty="0" smtClean="0">
                <a:solidFill>
                  <a:srgbClr val="66FF66"/>
                </a:solidFill>
                <a:latin typeface="Garamond" pitchFamily="18" charset="0"/>
              </a:rPr>
              <a:t> </a:t>
            </a:r>
            <a:r>
              <a:rPr lang="en-US" baseline="0" dirty="0" err="1" smtClean="0">
                <a:solidFill>
                  <a:srgbClr val="66FF66"/>
                </a:solidFill>
                <a:latin typeface="Garamond" pitchFamily="18" charset="0"/>
              </a:rPr>
              <a:t>aureofaciens</a:t>
            </a:r>
            <a:r>
              <a:rPr lang="en-US" baseline="0" dirty="0" smtClean="0">
                <a:solidFill>
                  <a:srgbClr val="66FF66"/>
                </a:solidFill>
                <a:latin typeface="Garamond" pitchFamily="18" charset="0"/>
              </a:rPr>
              <a:t> and mutated that strain to produce a near 100 per cent tetracycline-producing strain, from using that strain . .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aseline="0" dirty="0" smtClean="0">
                <a:latin typeface="Garamond" pitchFamily="18" charset="0"/>
              </a:rPr>
              <a:t>American Cyanamid v </a:t>
            </a:r>
            <a:r>
              <a:rPr lang="en-US" baseline="0" dirty="0" err="1" smtClean="0">
                <a:latin typeface="Garamond" pitchFamily="18" charset="0"/>
              </a:rPr>
              <a:t>Berk</a:t>
            </a:r>
            <a:r>
              <a:rPr lang="en-US" baseline="0" dirty="0" smtClean="0">
                <a:latin typeface="Garamond" pitchFamily="18" charset="0"/>
              </a:rPr>
              <a:t> </a:t>
            </a:r>
            <a:r>
              <a:rPr lang="en-US" baseline="0" dirty="0" err="1" smtClean="0">
                <a:latin typeface="Garamond" pitchFamily="18" charset="0"/>
              </a:rPr>
              <a:t>Pharm</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So, on the broad claim, the plaintiffs could seek to stop other workers from reaping the benefit of what might be a long and possibly expensive </a:t>
            </a:r>
            <a:r>
              <a:rPr lang="en-US" baseline="0" dirty="0" err="1" smtClean="0">
                <a:solidFill>
                  <a:srgbClr val="66FF66"/>
                </a:solidFill>
                <a:latin typeface="Garamond" pitchFamily="18" charset="0"/>
              </a:rPr>
              <a:t>programme</a:t>
            </a:r>
            <a:r>
              <a:rPr lang="en-US" baseline="0" dirty="0" smtClean="0">
                <a:solidFill>
                  <a:srgbClr val="66FF66"/>
                </a:solidFill>
                <a:latin typeface="Garamond" pitchFamily="18" charset="0"/>
              </a:rPr>
              <a:t> of work and research, to which the plaintiffs, by their disclosure in this patent, could not conceivably have made any kind of contribution.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aseline="0" dirty="0" smtClean="0">
                <a:latin typeface="Garamond" pitchFamily="18" charset="0"/>
              </a:rPr>
              <a:t>American Cyanamid v </a:t>
            </a:r>
            <a:r>
              <a:rPr lang="en-US" baseline="0" dirty="0" err="1" smtClean="0">
                <a:latin typeface="Garamond" pitchFamily="18" charset="0"/>
              </a:rPr>
              <a:t>Berk</a:t>
            </a:r>
            <a:r>
              <a:rPr lang="en-US" baseline="0" dirty="0" smtClean="0">
                <a:latin typeface="Garamond" pitchFamily="18" charset="0"/>
              </a:rPr>
              <a:t> </a:t>
            </a:r>
            <a:r>
              <a:rPr lang="en-US" baseline="0" dirty="0" err="1" smtClean="0">
                <a:latin typeface="Garamond" pitchFamily="18" charset="0"/>
              </a:rPr>
              <a:t>Pharm</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It is clear that as between two independent inventors the first to file receives the patent and can exclude the other</a:t>
            </a:r>
          </a:p>
          <a:p>
            <a:pPr lvl="1"/>
            <a:r>
              <a:rPr lang="en-US" baseline="0" dirty="0" smtClean="0">
                <a:latin typeface="Garamond" pitchFamily="18" charset="0"/>
              </a:rPr>
              <a:t>Is this case different from a standard case of independent invention?</a:t>
            </a:r>
          </a:p>
          <a:p>
            <a:pPr lvl="0"/>
            <a:r>
              <a:rPr lang="en-US" baseline="0" dirty="0" smtClean="0">
                <a:latin typeface="Garamond" pitchFamily="18" charset="0"/>
              </a:rPr>
              <a:t>Does </a:t>
            </a:r>
            <a:r>
              <a:rPr lang="en-US" baseline="0" dirty="0" err="1" smtClean="0">
                <a:latin typeface="Garamond" pitchFamily="18" charset="0"/>
              </a:rPr>
              <a:t>Whitford</a:t>
            </a:r>
            <a:r>
              <a:rPr lang="en-US" baseline="0" dirty="0" smtClean="0">
                <a:latin typeface="Garamond" pitchFamily="18" charset="0"/>
              </a:rPr>
              <a:t> J’s objection apply in the standard case?</a:t>
            </a:r>
          </a:p>
          <a:p>
            <a:pPr lvl="0"/>
            <a:r>
              <a:rPr lang="en-US" baseline="0" dirty="0" smtClean="0">
                <a:latin typeface="Garamond" pitchFamily="18" charset="0"/>
              </a:rPr>
              <a:t>What is the response?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aseline="0" dirty="0" smtClean="0">
                <a:latin typeface="Garamond" pitchFamily="18" charset="0"/>
              </a:rPr>
              <a:t>American Cyanamid v </a:t>
            </a:r>
            <a:r>
              <a:rPr lang="en-US" baseline="0" dirty="0" err="1" smtClean="0">
                <a:latin typeface="Garamond" pitchFamily="18" charset="0"/>
              </a:rPr>
              <a:t>Berk</a:t>
            </a:r>
            <a:r>
              <a:rPr lang="en-US" baseline="0" dirty="0" smtClean="0">
                <a:latin typeface="Garamond" pitchFamily="18" charset="0"/>
              </a:rPr>
              <a:t> </a:t>
            </a:r>
            <a:r>
              <a:rPr lang="en-US" baseline="0" dirty="0" err="1" smtClean="0">
                <a:latin typeface="Garamond" pitchFamily="18" charset="0"/>
              </a:rPr>
              <a:t>Pharm</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Suppose th</a:t>
            </a:r>
            <a:r>
              <a:rPr lang="en-US" dirty="0" smtClean="0">
                <a:latin typeface="Garamond" pitchFamily="18" charset="0"/>
              </a:rPr>
              <a:t>e only way to independently create the drug is a long and expensive program of research. </a:t>
            </a:r>
            <a:endParaRPr lang="en-US" baseline="0" dirty="0" smtClean="0">
              <a:latin typeface="Garamond" pitchFamily="18" charset="0"/>
            </a:endParaRPr>
          </a:p>
          <a:p>
            <a:pPr lvl="0"/>
            <a:r>
              <a:rPr lang="en-US" dirty="0" smtClean="0">
                <a:latin typeface="Garamond" pitchFamily="18" charset="0"/>
              </a:rPr>
              <a:t>Does the result in this case undermine the incentive for the originator to develop the drug in the first place?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aseline="0" dirty="0" smtClean="0">
                <a:latin typeface="Garamond" pitchFamily="18" charset="0"/>
              </a:rPr>
              <a:t>American Cyanamid v </a:t>
            </a:r>
            <a:r>
              <a:rPr lang="en-US" baseline="0" dirty="0" err="1" smtClean="0">
                <a:latin typeface="Garamond" pitchFamily="18" charset="0"/>
              </a:rPr>
              <a:t>Berk</a:t>
            </a:r>
            <a:r>
              <a:rPr lang="en-US" baseline="0" dirty="0" smtClean="0">
                <a:latin typeface="Garamond" pitchFamily="18" charset="0"/>
              </a:rPr>
              <a:t> </a:t>
            </a:r>
            <a:r>
              <a:rPr lang="en-US" baseline="0" dirty="0" err="1" smtClean="0">
                <a:latin typeface="Garamond" pitchFamily="18" charset="0"/>
              </a:rPr>
              <a:t>Pharm</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From a public</a:t>
            </a:r>
            <a:r>
              <a:rPr lang="en-US" dirty="0" smtClean="0">
                <a:latin typeface="Garamond" pitchFamily="18" charset="0"/>
              </a:rPr>
              <a:t> policy perspective, is it good or bad to encourage other researchers to undertake a long and expensive research program in order to develop substantially the same drug?</a:t>
            </a:r>
          </a:p>
          <a:p>
            <a:r>
              <a:rPr lang="en-US" dirty="0" smtClean="0">
                <a:latin typeface="Garamond" pitchFamily="18" charset="0"/>
              </a:rPr>
              <a:t>Why would the originator want a broad patent, if not to prevent independent creation?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Copyright v Patent</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Are </a:t>
            </a:r>
            <a:r>
              <a:rPr lang="en-US" baseline="0" dirty="0" err="1" smtClean="0">
                <a:latin typeface="Garamond" pitchFamily="18" charset="0"/>
              </a:rPr>
              <a:t>uncopyrightable</a:t>
            </a:r>
            <a:r>
              <a:rPr lang="en-US" baseline="0" dirty="0" smtClean="0">
                <a:latin typeface="Garamond" pitchFamily="18" charset="0"/>
              </a:rPr>
              <a:t> “ideas” patentable?</a:t>
            </a:r>
          </a:p>
          <a:p>
            <a:pPr lvl="0"/>
            <a:r>
              <a:rPr lang="en-US" baseline="0" dirty="0" smtClean="0">
                <a:latin typeface="Garamond" pitchFamily="18" charset="0"/>
              </a:rPr>
              <a:t>If so, why?</a:t>
            </a:r>
          </a:p>
          <a:p>
            <a:pPr lvl="0"/>
            <a:r>
              <a:rPr lang="en-US" baseline="0" dirty="0" smtClean="0">
                <a:latin typeface="Garamond" pitchFamily="18" charset="0"/>
              </a:rPr>
              <a:t>Why are ideas not copyrightable?</a:t>
            </a:r>
          </a:p>
          <a:p>
            <a:pPr lvl="0"/>
            <a:r>
              <a:rPr lang="en-US" baseline="0" dirty="0" smtClean="0">
                <a:latin typeface="Garamond" pitchFamily="18" charset="0"/>
              </a:rPr>
              <a:t>How are patents different from copyright in that respect?</a:t>
            </a:r>
          </a:p>
          <a:p>
            <a:pPr lvl="1"/>
            <a:r>
              <a:rPr lang="en-US" baseline="0" dirty="0" smtClean="0">
                <a:latin typeface="Garamond" pitchFamily="18" charset="0"/>
              </a:rPr>
              <a:t>Consider trivial ideas that cost little to develop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Specification</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The claims define the monopoly</a:t>
            </a:r>
          </a:p>
          <a:p>
            <a:pPr lvl="1"/>
            <a:r>
              <a:rPr lang="en-US" baseline="0" dirty="0" smtClean="0">
                <a:latin typeface="Garamond" pitchFamily="18" charset="0"/>
              </a:rPr>
              <a:t>So that others will know whether they are infringing</a:t>
            </a:r>
          </a:p>
          <a:p>
            <a:pPr lvl="0"/>
            <a:r>
              <a:rPr lang="en-US" baseline="0" dirty="0" smtClean="0">
                <a:solidFill>
                  <a:srgbClr val="66FF66"/>
                </a:solidFill>
                <a:latin typeface="Garamond" pitchFamily="18" charset="0"/>
              </a:rPr>
              <a:t>One of the important features of the claims is to make it clear to other people what they are not entitled to do during the life of the patent. . .</a:t>
            </a:r>
          </a:p>
          <a:p>
            <a:pPr lvl="2"/>
            <a:r>
              <a:rPr lang="en-US" baseline="0" dirty="0" err="1" smtClean="0">
                <a:latin typeface="Garamond" pitchFamily="18" charset="0"/>
              </a:rPr>
              <a:t>Whitford</a:t>
            </a:r>
            <a:r>
              <a:rPr lang="en-US" baseline="0" dirty="0" smtClean="0">
                <a:latin typeface="Garamond" pitchFamily="18" charset="0"/>
              </a:rPr>
              <a:t> J, American Cyanamid Co v </a:t>
            </a:r>
            <a:r>
              <a:rPr lang="en-US" baseline="0" dirty="0" err="1" smtClean="0">
                <a:latin typeface="Garamond" pitchFamily="18" charset="0"/>
              </a:rPr>
              <a:t>Berk</a:t>
            </a:r>
            <a:r>
              <a:rPr lang="en-US" baseline="0" dirty="0" smtClean="0">
                <a:latin typeface="Garamond" pitchFamily="18" charset="0"/>
              </a:rPr>
              <a:t> Pharmaceuticals, Ltd, [1976] RPC 231, 234 (Ch 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14620"/>
            <a:ext cx="8229600" cy="1143000"/>
          </a:xfrm>
        </p:spPr>
        <p:txBody>
          <a:bodyPr/>
          <a:lstStyle/>
          <a:p>
            <a:r>
              <a:rPr lang="en-US" baseline="0" dirty="0" smtClean="0">
                <a:latin typeface="Garamond" pitchFamily="18" charset="0"/>
              </a:rPr>
              <a:t>Presumption of Validity</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Presumption of Validity</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43(2) After the patent is issued, it shall, in the absence of any evidence to the contrary, be valid . . .</a:t>
            </a:r>
          </a:p>
          <a:p>
            <a:pPr lvl="0"/>
            <a:r>
              <a:rPr lang="en-US" baseline="0" dirty="0" smtClean="0">
                <a:latin typeface="Garamond" pitchFamily="18" charset="0"/>
              </a:rPr>
              <a:t>Is this a substantive burden?</a:t>
            </a:r>
          </a:p>
          <a:p>
            <a:pPr lvl="1"/>
            <a:r>
              <a:rPr lang="en-US" baseline="0" dirty="0" smtClean="0">
                <a:latin typeface="Garamond" pitchFamily="18" charset="0"/>
              </a:rPr>
              <a:t>That is, should the court defer to the examiner?</a:t>
            </a:r>
          </a:p>
          <a:p>
            <a:pPr lvl="0"/>
            <a:r>
              <a:rPr lang="en-US" baseline="0" dirty="0" smtClean="0">
                <a:latin typeface="Garamond" pitchFamily="18" charset="0"/>
              </a:rPr>
              <a:t>Or is it only necessary to raise some evidence?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Diversified v </a:t>
            </a:r>
            <a:r>
              <a:rPr lang="en-US" baseline="0" dirty="0" err="1" smtClean="0">
                <a:latin typeface="Garamond" pitchFamily="18" charset="0"/>
              </a:rPr>
              <a:t>Tye-Sil</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Presumption of validity</a:t>
            </a:r>
          </a:p>
          <a:p>
            <a:pPr lvl="0"/>
            <a:r>
              <a:rPr lang="en-US" baseline="0" dirty="0" smtClean="0">
                <a:solidFill>
                  <a:srgbClr val="66FF66"/>
                </a:solidFill>
                <a:latin typeface="Garamond" pitchFamily="18" charset="0"/>
              </a:rPr>
              <a:t>Thus the section does impose on the party attacking the patent for invalidity the onus of showing that it is invalid and, </a:t>
            </a:r>
            <a:r>
              <a:rPr lang="en-US" i="1" baseline="0" dirty="0" smtClean="0">
                <a:solidFill>
                  <a:srgbClr val="66FF66"/>
                </a:solidFill>
                <a:latin typeface="Garamond" pitchFamily="18" charset="0"/>
              </a:rPr>
              <a:t>in my opinion, the onus so imposed is not an easy one to discharge </a:t>
            </a:r>
          </a:p>
          <a:p>
            <a:pPr lvl="2"/>
            <a:r>
              <a:rPr lang="en-US" baseline="0" dirty="0" smtClean="0">
                <a:latin typeface="Garamond" pitchFamily="18" charset="0"/>
              </a:rPr>
              <a:t>Thorson P</a:t>
            </a:r>
          </a:p>
          <a:p>
            <a:pPr lvl="0"/>
            <a:r>
              <a:rPr lang="en-US" baseline="0" dirty="0" smtClean="0">
                <a:latin typeface="Garamond" pitchFamily="18" charset="0"/>
              </a:rPr>
              <a:t>This is </a:t>
            </a:r>
            <a:r>
              <a:rPr lang="en-US" u="sng" baseline="0" dirty="0" smtClean="0">
                <a:latin typeface="Garamond" pitchFamily="18" charset="0"/>
              </a:rPr>
              <a:t>not</a:t>
            </a:r>
            <a:r>
              <a:rPr lang="en-US" baseline="0" dirty="0" smtClean="0">
                <a:latin typeface="Garamond" pitchFamily="18" charset="0"/>
              </a:rPr>
              <a:t> the law</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Presumption of Validity</a:t>
            </a: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latin typeface="Garamond" pitchFamily="18" charset="0"/>
              </a:rPr>
              <a:t>The law is as follows:</a:t>
            </a:r>
          </a:p>
          <a:p>
            <a:pPr lvl="0"/>
            <a:r>
              <a:rPr lang="en-US" baseline="0" dirty="0" smtClean="0">
                <a:solidFill>
                  <a:srgbClr val="66FF66"/>
                </a:solidFill>
                <a:latin typeface="Garamond" pitchFamily="18" charset="0"/>
              </a:rPr>
              <a:t>. . .the peculiar effect of a presumption 'of law' (that is the real presumption) is merely to invoke a rule of law compelling the jury to reach the conclusion</a:t>
            </a:r>
            <a:r>
              <a:rPr lang="en-US" i="1" baseline="0" dirty="0" smtClean="0">
                <a:solidFill>
                  <a:srgbClr val="66FF66"/>
                </a:solidFill>
                <a:latin typeface="Garamond" pitchFamily="18" charset="0"/>
              </a:rPr>
              <a:t> </a:t>
            </a:r>
            <a:r>
              <a:rPr lang="en-US" baseline="0" dirty="0" smtClean="0">
                <a:solidFill>
                  <a:srgbClr val="FFFF66"/>
                </a:solidFill>
                <a:latin typeface="Garamond" pitchFamily="18" charset="0"/>
              </a:rPr>
              <a:t>in the absence of evidence to the contrary from the opponent. If the opponent does offer evidence to the contrary (sufficient to satisfy the judge's requirement of some evidence), the presumption disappears as a rule of law, and the case is in the jury's hands free from any rule</a:t>
            </a:r>
            <a:endParaRPr lang="en-US" i="1" baseline="0" dirty="0" smtClean="0">
              <a:solidFill>
                <a:srgbClr val="66FF66"/>
              </a:solidFill>
              <a:latin typeface="Garamond" pitchFamily="18" charset="0"/>
            </a:endParaRPr>
          </a:p>
          <a:p>
            <a:pPr lvl="1"/>
            <a:r>
              <a:rPr lang="en-US" baseline="0" dirty="0" err="1" smtClean="0">
                <a:latin typeface="Garamond" pitchFamily="18" charset="0"/>
              </a:rPr>
              <a:t>Decary</a:t>
            </a:r>
            <a:r>
              <a:rPr lang="en-US" baseline="0" dirty="0" smtClean="0">
                <a:latin typeface="Garamond" pitchFamily="18" charset="0"/>
              </a:rPr>
              <a:t> JA Diversified Products Corp v </a:t>
            </a:r>
            <a:r>
              <a:rPr lang="en-US" baseline="0" dirty="0" err="1" smtClean="0">
                <a:latin typeface="Garamond" pitchFamily="18" charset="0"/>
              </a:rPr>
              <a:t>Tye-Sil</a:t>
            </a:r>
            <a:r>
              <a:rPr lang="en-US" baseline="0" dirty="0" smtClean="0">
                <a:latin typeface="Garamond" pitchFamily="18" charset="0"/>
              </a:rPr>
              <a:t> Corp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Presumption of Validity</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Is </a:t>
            </a:r>
            <a:r>
              <a:rPr lang="en-US" baseline="0" dirty="0" err="1" smtClean="0">
                <a:latin typeface="Garamond" pitchFamily="18" charset="0"/>
              </a:rPr>
              <a:t>Decary</a:t>
            </a:r>
            <a:r>
              <a:rPr lang="en-US" baseline="0" dirty="0" smtClean="0">
                <a:latin typeface="Garamond" pitchFamily="18" charset="0"/>
              </a:rPr>
              <a:t> JA right as a matter of policy?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Specification</a:t>
            </a:r>
          </a:p>
        </p:txBody>
      </p:sp>
      <p:sp>
        <p:nvSpPr>
          <p:cNvPr id="3" name="Text Placeholder 2"/>
          <p:cNvSpPr>
            <a:spLocks noGrp="1"/>
          </p:cNvSpPr>
          <p:nvPr>
            <p:ph type="body" idx="1"/>
          </p:nvPr>
        </p:nvSpPr>
        <p:spPr/>
        <p:txBody>
          <a:bodyPr>
            <a:normAutofit fontScale="92500" lnSpcReduction="10000"/>
          </a:bodyPr>
          <a:lstStyle/>
          <a:p>
            <a:pPr lvl="0"/>
            <a:r>
              <a:rPr lang="en-US" sz="3500" baseline="0" dirty="0" smtClean="0">
                <a:latin typeface="Garamond" pitchFamily="18" charset="0"/>
              </a:rPr>
              <a:t>The disclosure describes the invention to the world</a:t>
            </a:r>
          </a:p>
          <a:p>
            <a:pPr lvl="1"/>
            <a:r>
              <a:rPr lang="en-US" sz="3200" baseline="0" dirty="0" smtClean="0">
                <a:latin typeface="Garamond" pitchFamily="18" charset="0"/>
              </a:rPr>
              <a:t>So that others will be able to practice the invention after the patent term expires</a:t>
            </a:r>
          </a:p>
          <a:p>
            <a:pPr lvl="2"/>
            <a:r>
              <a:rPr lang="en-US" baseline="0" dirty="0" smtClean="0">
                <a:latin typeface="Garamond" pitchFamily="18" charset="0"/>
              </a:rPr>
              <a:t>‘Quid pro quo’ for patent monopoly</a:t>
            </a:r>
          </a:p>
          <a:p>
            <a:pPr lvl="0"/>
            <a:r>
              <a:rPr lang="en-US" baseline="0" dirty="0" smtClean="0">
                <a:solidFill>
                  <a:srgbClr val="66FF66"/>
                </a:solidFill>
                <a:latin typeface="Garamond" pitchFamily="18" charset="0"/>
              </a:rPr>
              <a:t>[The disclosure] should be a complete description which will enable anybody, after the patent has expired, to put the invention into practice.</a:t>
            </a:r>
          </a:p>
          <a:p>
            <a:pPr lvl="3"/>
            <a:r>
              <a:rPr lang="en-US" baseline="0" dirty="0" err="1" smtClean="0">
                <a:latin typeface="Garamond" pitchFamily="18" charset="0"/>
              </a:rPr>
              <a:t>Whitford</a:t>
            </a:r>
            <a:r>
              <a:rPr lang="en-US" baseline="0" dirty="0" smtClean="0">
                <a:latin typeface="Garamond" pitchFamily="18" charset="0"/>
              </a:rPr>
              <a:t> J, American Cyanamid Co v </a:t>
            </a:r>
            <a:r>
              <a:rPr lang="en-US" baseline="0" dirty="0" err="1" smtClean="0">
                <a:latin typeface="Garamond" pitchFamily="18" charset="0"/>
              </a:rPr>
              <a:t>Berk</a:t>
            </a:r>
            <a:r>
              <a:rPr lang="en-US" baseline="0" dirty="0" smtClean="0">
                <a:latin typeface="Garamond" pitchFamily="18" charset="0"/>
              </a:rPr>
              <a:t> Pharmaceuticals, Ltd, [1976] RPC 231, 234 (Ch 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Specification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The disclosure also reveals knowledge that may be useful even during the term</a:t>
            </a:r>
          </a:p>
          <a:p>
            <a:pPr lvl="1"/>
            <a:r>
              <a:rPr lang="en-US" baseline="0" dirty="0" smtClean="0">
                <a:latin typeface="Garamond" pitchFamily="18" charset="0"/>
              </a:rPr>
              <a:t>Invention is monopolized, knowledge is not</a:t>
            </a:r>
          </a:p>
          <a:p>
            <a:pPr lvl="0"/>
            <a:r>
              <a:rPr lang="en-US" baseline="0" dirty="0" smtClean="0">
                <a:solidFill>
                  <a:srgbClr val="66FF66"/>
                </a:solidFill>
                <a:latin typeface="Garamond" pitchFamily="18" charset="0"/>
              </a:rPr>
              <a:t>These monopolies are granted to encourage people to make inventions and to make the nature and working of them known. . .</a:t>
            </a:r>
          </a:p>
          <a:p>
            <a:pPr lvl="2"/>
            <a:r>
              <a:rPr lang="en-US" baseline="0" dirty="0" err="1" smtClean="0">
                <a:latin typeface="Garamond" pitchFamily="18" charset="0"/>
              </a:rPr>
              <a:t>Whitford</a:t>
            </a:r>
            <a:r>
              <a:rPr lang="en-US" baseline="0" dirty="0" smtClean="0">
                <a:latin typeface="Garamond" pitchFamily="18" charset="0"/>
              </a:rPr>
              <a:t> J, American Cyanamid Co v </a:t>
            </a:r>
            <a:r>
              <a:rPr lang="en-US" baseline="0" dirty="0" err="1" smtClean="0">
                <a:latin typeface="Garamond" pitchFamily="18" charset="0"/>
              </a:rPr>
              <a:t>Berk</a:t>
            </a:r>
            <a:r>
              <a:rPr lang="en-US" baseline="0" dirty="0" smtClean="0">
                <a:latin typeface="Garamond" pitchFamily="18" charset="0"/>
              </a:rPr>
              <a:t> Pharmaceuticals, Ltd, [1976] RPC 231, 234 (Ch 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Claims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“Embodiment”</a:t>
            </a:r>
          </a:p>
          <a:p>
            <a:pPr lvl="1"/>
            <a:r>
              <a:rPr lang="en-US" baseline="0" dirty="0" smtClean="0">
                <a:latin typeface="Garamond" pitchFamily="18" charset="0"/>
              </a:rPr>
              <a:t>The specific machine or compound which the inventor has come up with</a:t>
            </a:r>
          </a:p>
          <a:p>
            <a:pPr lvl="0"/>
            <a:r>
              <a:rPr lang="en-US" baseline="0" dirty="0" smtClean="0">
                <a:latin typeface="Garamond" pitchFamily="18" charset="0"/>
              </a:rPr>
              <a:t>“The inventive concept”</a:t>
            </a:r>
          </a:p>
          <a:p>
            <a:pPr lvl="1"/>
            <a:r>
              <a:rPr lang="en-US" dirty="0" smtClean="0">
                <a:latin typeface="Garamond" pitchFamily="18" charset="0"/>
              </a:rPr>
              <a:t>T</a:t>
            </a:r>
            <a:r>
              <a:rPr lang="en-US" baseline="0" dirty="0" smtClean="0">
                <a:latin typeface="Garamond" pitchFamily="18" charset="0"/>
              </a:rPr>
              <a:t>he inventor’s contribution</a:t>
            </a:r>
          </a:p>
          <a:p>
            <a:pPr lvl="0"/>
            <a:r>
              <a:rPr lang="en-US" baseline="0" dirty="0" smtClean="0">
                <a:latin typeface="Garamond" pitchFamily="18" charset="0"/>
              </a:rPr>
              <a:t>“Invention”</a:t>
            </a:r>
          </a:p>
          <a:p>
            <a:pPr lvl="1"/>
            <a:r>
              <a:rPr lang="en-US" dirty="0" smtClean="0">
                <a:latin typeface="Garamond" pitchFamily="18" charset="0"/>
              </a:rPr>
              <a:t>T</a:t>
            </a:r>
            <a:r>
              <a:rPr lang="en-US" baseline="0" dirty="0" smtClean="0">
                <a:latin typeface="Garamond" pitchFamily="18" charset="0"/>
              </a:rPr>
              <a:t>he invention defined by the claims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Claims</a:t>
            </a:r>
          </a:p>
        </p:txBody>
      </p:sp>
      <p:sp>
        <p:nvSpPr>
          <p:cNvPr id="3" name="Text Placeholder 2"/>
          <p:cNvSpPr>
            <a:spLocks noGrp="1"/>
          </p:cNvSpPr>
          <p:nvPr>
            <p:ph type="body" idx="1"/>
          </p:nvPr>
        </p:nvSpPr>
        <p:spPr/>
        <p:txBody>
          <a:bodyPr>
            <a:normAutofit/>
          </a:bodyPr>
          <a:lstStyle/>
          <a:p>
            <a:pPr lvl="0"/>
            <a:r>
              <a:rPr lang="en-US" baseline="0" dirty="0" smtClean="0">
                <a:solidFill>
                  <a:srgbClr val="FFFF00"/>
                </a:solidFill>
                <a:latin typeface="Garamond" pitchFamily="18" charset="0"/>
              </a:rPr>
              <a:t>The inventor is entitled to claim the inventive concept, not just their particular embodiment</a:t>
            </a:r>
          </a:p>
          <a:p>
            <a:pPr lvl="1"/>
            <a:r>
              <a:rPr lang="en-US" baseline="0" dirty="0" smtClean="0">
                <a:latin typeface="Garamond" pitchFamily="18" charset="0"/>
              </a:rPr>
              <a:t>But the concept must be described in concrete terms</a:t>
            </a:r>
          </a:p>
          <a:p>
            <a:pPr lvl="0"/>
            <a:r>
              <a:rPr lang="en-US" baseline="0" dirty="0" smtClean="0">
                <a:latin typeface="Garamond" pitchFamily="18" charset="0"/>
              </a:rPr>
              <a:t>But the court will not determine the inventive concept</a:t>
            </a:r>
          </a:p>
          <a:p>
            <a:pPr lvl="1"/>
            <a:r>
              <a:rPr lang="en-US" baseline="0" dirty="0" smtClean="0">
                <a:latin typeface="Garamond" pitchFamily="18" charset="0"/>
              </a:rPr>
              <a:t>That is left to the inventor in prosecuting the patent</a:t>
            </a:r>
          </a:p>
          <a:p>
            <a:pPr lvl="1"/>
            <a:r>
              <a:rPr lang="en-US" baseline="0" dirty="0" smtClean="0">
                <a:latin typeface="Garamond" pitchFamily="18" charset="0"/>
              </a:rPr>
              <a:t>Recall – the inventor (&amp; her agent) writes her own patent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Claims</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The claims define the scope of the monopoly</a:t>
            </a:r>
          </a:p>
          <a:p>
            <a:pPr lvl="1"/>
            <a:r>
              <a:rPr lang="en-US" sz="3200" baseline="0" dirty="0" smtClean="0">
                <a:latin typeface="Garamond" pitchFamily="18" charset="0"/>
              </a:rPr>
              <a:t>In an infringement action, the court compares the defendant’s product with the claims </a:t>
            </a:r>
            <a:r>
              <a:rPr lang="en-US" sz="3200" u="sng" baseline="0" dirty="0" smtClean="0">
                <a:latin typeface="Garamond" pitchFamily="18" charset="0"/>
              </a:rPr>
              <a:t>not</a:t>
            </a:r>
            <a:r>
              <a:rPr lang="en-US" sz="3200" baseline="0" dirty="0" smtClean="0">
                <a:latin typeface="Garamond" pitchFamily="18" charset="0"/>
              </a:rPr>
              <a:t> with the plaintiff’s product</a:t>
            </a:r>
          </a:p>
          <a:p>
            <a:pPr lvl="1"/>
            <a:r>
              <a:rPr lang="en-US" sz="3200" baseline="0" dirty="0" smtClean="0">
                <a:latin typeface="Garamond" pitchFamily="18" charset="0"/>
              </a:rPr>
              <a:t>Validity, infringement, etc are all determined with reference to the invention </a:t>
            </a:r>
            <a:r>
              <a:rPr lang="en-US" sz="3200" u="sng" baseline="0" dirty="0" smtClean="0">
                <a:latin typeface="Garamond" pitchFamily="18" charset="0"/>
              </a:rPr>
              <a:t>as claimed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Claims</a:t>
            </a:r>
          </a:p>
        </p:txBody>
      </p:sp>
      <p:sp>
        <p:nvSpPr>
          <p:cNvPr id="3" name="Text Placeholder 2"/>
          <p:cNvSpPr>
            <a:spLocks noGrp="1"/>
          </p:cNvSpPr>
          <p:nvPr>
            <p:ph type="body" idx="1"/>
          </p:nvPr>
        </p:nvSpPr>
        <p:spPr/>
        <p:txBody>
          <a:bodyPr>
            <a:normAutofit/>
          </a:bodyPr>
          <a:lstStyle/>
          <a:p>
            <a:pPr lvl="0"/>
            <a:r>
              <a:rPr lang="en-US" baseline="0" dirty="0" smtClean="0">
                <a:solidFill>
                  <a:srgbClr val="66FF66"/>
                </a:solidFill>
                <a:latin typeface="Garamond" pitchFamily="18" charset="0"/>
              </a:rPr>
              <a:t>“Men substitute words for reality and then fight over words</a:t>
            </a:r>
            <a:r>
              <a:rPr lang="en-US" b="1" baseline="0" dirty="0" smtClean="0">
                <a:solidFill>
                  <a:srgbClr val="66FF66"/>
                </a:solidFill>
                <a:latin typeface="Garamond" pitchFamily="18" charset="0"/>
              </a:rPr>
              <a:t>”</a:t>
            </a:r>
          </a:p>
          <a:p>
            <a:pPr lvl="2"/>
            <a:r>
              <a:rPr lang="en-US" baseline="0" dirty="0" smtClean="0">
                <a:latin typeface="Garamond" pitchFamily="18" charset="0"/>
              </a:rPr>
              <a:t>Edwin Howard Armstrong, pioneer in radio, on his experiences in patent litigation, quoted by </a:t>
            </a:r>
            <a:r>
              <a:rPr lang="en-US" baseline="0" dirty="0" err="1" smtClean="0">
                <a:latin typeface="Garamond" pitchFamily="18" charset="0"/>
              </a:rPr>
              <a:t>Hayhurst</a:t>
            </a:r>
            <a:r>
              <a:rPr lang="en-US" baseline="0" dirty="0" smtClean="0">
                <a:latin typeface="Garamond" pitchFamily="18" charset="0"/>
              </a:rPr>
              <a:t>, in Patent Law in Canada</a:t>
            </a:r>
          </a:p>
        </p:txBody>
      </p:sp>
    </p:spTree>
  </p:cSld>
  <p:clrMapOvr>
    <a:masterClrMapping/>
  </p:clrMapOvr>
</p:sld>
</file>

<file path=ppt/theme/theme1.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3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480</TotalTime>
  <Words>1648</Words>
  <Application>Microsoft Office PowerPoint</Application>
  <PresentationFormat>On-screen Show (4:3)</PresentationFormat>
  <Paragraphs>131</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3_Stream</vt:lpstr>
      <vt:lpstr>The Patent System</vt:lpstr>
      <vt:lpstr>Specification</vt:lpstr>
      <vt:lpstr>Specification</vt:lpstr>
      <vt:lpstr>Specification</vt:lpstr>
      <vt:lpstr>Specification</vt:lpstr>
      <vt:lpstr>Claims</vt:lpstr>
      <vt:lpstr>Claims</vt:lpstr>
      <vt:lpstr>Claims</vt:lpstr>
      <vt:lpstr>Claims</vt:lpstr>
      <vt:lpstr>BVD v Can. Celanese</vt:lpstr>
      <vt:lpstr>BVD v Can. Celanese</vt:lpstr>
      <vt:lpstr>BVD v Can. Celanese</vt:lpstr>
      <vt:lpstr>BVD v Can. Celanese</vt:lpstr>
      <vt:lpstr>BVD v Can. Celanese</vt:lpstr>
      <vt:lpstr>Claiming</vt:lpstr>
      <vt:lpstr>Claiming</vt:lpstr>
      <vt:lpstr>Construction</vt:lpstr>
      <vt:lpstr>Principles</vt:lpstr>
      <vt:lpstr>Principles</vt:lpstr>
      <vt:lpstr>Principles</vt:lpstr>
      <vt:lpstr>Specifics</vt:lpstr>
      <vt:lpstr>Specifics</vt:lpstr>
      <vt:lpstr>True Monopoly v Copyright</vt:lpstr>
      <vt:lpstr>American Cyanamid v Berk Pharm</vt:lpstr>
      <vt:lpstr>American Cyanamid v Berk Pharm</vt:lpstr>
      <vt:lpstr>American Cyanamid v Berk Pharm</vt:lpstr>
      <vt:lpstr>American Cyanamid v Berk Pharm</vt:lpstr>
      <vt:lpstr>American Cyanamid v Berk Pharm</vt:lpstr>
      <vt:lpstr>Copyright v Patent</vt:lpstr>
      <vt:lpstr>Presumption of Validity</vt:lpstr>
      <vt:lpstr>Presumption of Validity</vt:lpstr>
      <vt:lpstr>Diversified v Tye-Sil</vt:lpstr>
      <vt:lpstr>Presumption of Validity</vt:lpstr>
      <vt:lpstr>Presumption of Validity</vt:lpstr>
    </vt:vector>
  </TitlesOfParts>
  <Company> UNB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Security Interests in Personal Property: The PPSA Section I Introduction</dc:title>
  <dc:creator>Norman Siebrasse</dc:creator>
  <cp:lastModifiedBy>Norman Siebrasse</cp:lastModifiedBy>
  <cp:revision>63</cp:revision>
  <dcterms:created xsi:type="dcterms:W3CDTF">2008-09-03T13:51:24Z</dcterms:created>
  <dcterms:modified xsi:type="dcterms:W3CDTF">2009-12-03T21:18:59Z</dcterms:modified>
</cp:coreProperties>
</file>