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2"/>
  </p:notesMasterIdLst>
  <p:sldIdLst>
    <p:sldId id="413" r:id="rId2"/>
    <p:sldId id="415" r:id="rId3"/>
    <p:sldId id="417" r:id="rId4"/>
    <p:sldId id="416" r:id="rId5"/>
    <p:sldId id="418" r:id="rId6"/>
    <p:sldId id="434" r:id="rId7"/>
    <p:sldId id="419" r:id="rId8"/>
    <p:sldId id="420" r:id="rId9"/>
    <p:sldId id="431" r:id="rId10"/>
    <p:sldId id="421" r:id="rId11"/>
    <p:sldId id="422" r:id="rId12"/>
    <p:sldId id="433" r:id="rId13"/>
    <p:sldId id="423" r:id="rId14"/>
    <p:sldId id="424" r:id="rId15"/>
    <p:sldId id="425" r:id="rId16"/>
    <p:sldId id="432" r:id="rId17"/>
    <p:sldId id="426" r:id="rId18"/>
    <p:sldId id="428" r:id="rId19"/>
    <p:sldId id="429" r:id="rId20"/>
    <p:sldId id="430"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3333FF"/>
    <a:srgbClr val="008080"/>
    <a:srgbClr val="339966"/>
    <a:srgbClr val="00CC00"/>
    <a:srgbClr val="FF0000"/>
    <a:srgbClr val="FFFF66"/>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94709" autoAdjust="0"/>
  </p:normalViewPr>
  <p:slideViewPr>
    <p:cSldViewPr>
      <p:cViewPr varScale="1">
        <p:scale>
          <a:sx n="68" d="100"/>
          <a:sy n="68" d="100"/>
        </p:scale>
        <p:origin x="-102" y="-144"/>
      </p:cViewPr>
      <p:guideLst>
        <p:guide orient="horz" pos="2160"/>
        <p:guide pos="2880"/>
      </p:guideLst>
    </p:cSldViewPr>
  </p:slideViewPr>
  <p:outlineViewPr>
    <p:cViewPr>
      <p:scale>
        <a:sx n="33" d="100"/>
        <a:sy n="33" d="100"/>
      </p:scale>
      <p:origin x="0" y="142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74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4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4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74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E12AC17-3EA1-4FF5-A4F5-A94031FA37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a:p>
          </p:txBody>
        </p:sp>
      </p:grpSp>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3" name="Date Placeholder 3"/>
          <p:cNvSpPr>
            <a:spLocks noGrp="1"/>
          </p:cNvSpPr>
          <p:nvPr>
            <p:ph type="dt" sz="half" idx="10"/>
          </p:nvPr>
        </p:nvSpPr>
        <p:spPr/>
        <p:txBody>
          <a:bodyPr/>
          <a:lstStyle>
            <a:lvl1pPr>
              <a:defRPr/>
            </a:lvl1pPr>
          </a:lstStyle>
          <a:p>
            <a:pPr>
              <a:defRPr/>
            </a:pPr>
            <a:fld id="{10C9C857-BB69-490A-B706-C65BE204259D}" type="datetimeFigureOut">
              <a:rPr lang="en-US"/>
              <a:pPr>
                <a:defRPr/>
              </a:pPr>
              <a:t>10/22/2009</a:t>
            </a:fld>
            <a:endParaRPr lang="en-CA"/>
          </a:p>
        </p:txBody>
      </p:sp>
      <p:sp>
        <p:nvSpPr>
          <p:cNvPr id="14" name="Footer Placeholder 4"/>
          <p:cNvSpPr>
            <a:spLocks noGrp="1"/>
          </p:cNvSpPr>
          <p:nvPr>
            <p:ph type="ftr" sz="quarter" idx="11"/>
          </p:nvPr>
        </p:nvSpPr>
        <p:spPr/>
        <p:txBody>
          <a:bodyPr/>
          <a:lstStyle>
            <a:lvl1pPr>
              <a:defRPr/>
            </a:lvl1pPr>
          </a:lstStyle>
          <a:p>
            <a:pPr>
              <a:defRPr/>
            </a:pPr>
            <a:endParaRPr lang="en-CA"/>
          </a:p>
        </p:txBody>
      </p:sp>
      <p:sp>
        <p:nvSpPr>
          <p:cNvPr id="15" name="Slide Number Placeholder 5"/>
          <p:cNvSpPr>
            <a:spLocks noGrp="1"/>
          </p:cNvSpPr>
          <p:nvPr>
            <p:ph type="sldNum" sz="quarter" idx="12"/>
          </p:nvPr>
        </p:nvSpPr>
        <p:spPr/>
        <p:txBody>
          <a:bodyPr/>
          <a:lstStyle>
            <a:lvl1pPr>
              <a:defRPr/>
            </a:lvl1pPr>
          </a:lstStyle>
          <a:p>
            <a:pPr>
              <a:defRPr/>
            </a:pPr>
            <a:fld id="{A6DF2B2C-6DFB-4CD7-8D68-F5E26F74A132}"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32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Date Placeholder 3"/>
          <p:cNvSpPr>
            <a:spLocks noGrp="1"/>
          </p:cNvSpPr>
          <p:nvPr>
            <p:ph type="dt" sz="half" idx="2"/>
          </p:nvPr>
        </p:nvSpPr>
        <p:spPr bwMode="auto">
          <a:xfrm>
            <a:off x="457200" y="625157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fld id="{EBC6BC2E-53D9-426A-AA96-6CB31B4AC688}" type="datetimeFigureOut">
              <a:rPr lang="en-US"/>
              <a:pPr>
                <a:defRPr/>
              </a:pPr>
              <a:t>10/22/2009</a:t>
            </a:fld>
            <a:endParaRPr lang="en-CA"/>
          </a:p>
        </p:txBody>
      </p:sp>
      <p:sp>
        <p:nvSpPr>
          <p:cNvPr id="17" name="Footer Placeholder 4"/>
          <p:cNvSpPr>
            <a:spLocks noGrp="1"/>
          </p:cNvSpPr>
          <p:nvPr>
            <p:ph type="ftr" sz="quarter" idx="3"/>
          </p:nvPr>
        </p:nvSpPr>
        <p:spPr bwMode="auto">
          <a:xfrm>
            <a:off x="3124200" y="6248400"/>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CA"/>
          </a:p>
        </p:txBody>
      </p:sp>
      <p:sp>
        <p:nvSpPr>
          <p:cNvPr id="18" name="Slide Number Placeholder 5"/>
          <p:cNvSpPr>
            <a:spLocks noGrp="1"/>
          </p:cNvSpPr>
          <p:nvPr>
            <p:ph type="sldNum" sz="quarter" idx="4"/>
          </p:nvPr>
        </p:nvSpPr>
        <p:spPr bwMode="auto">
          <a:xfrm>
            <a:off x="6553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7E512F2-4762-46F7-8038-B33322DF0AA4}"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500306"/>
            <a:ext cx="8229600" cy="1143000"/>
          </a:xfrm>
        </p:spPr>
        <p:txBody>
          <a:bodyPr/>
          <a:lstStyle/>
          <a:p>
            <a:r>
              <a:rPr lang="en-US" baseline="0" dirty="0" smtClean="0">
                <a:latin typeface="Garamond" pitchFamily="18" charset="0"/>
              </a:rPr>
              <a:t>Patent Law</a:t>
            </a:r>
            <a:br>
              <a:rPr lang="en-US" baseline="0" dirty="0" smtClean="0">
                <a:latin typeface="Garamond" pitchFamily="18" charset="0"/>
              </a:rPr>
            </a:br>
            <a:r>
              <a:rPr lang="en-US" dirty="0" smtClean="0">
                <a:latin typeface="Garamond" pitchFamily="18" charset="0"/>
              </a:rPr>
              <a:t>Overview</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Examination</a:t>
            </a:r>
          </a:p>
        </p:txBody>
      </p:sp>
      <p:sp>
        <p:nvSpPr>
          <p:cNvPr id="3" name="Text Placeholder 2"/>
          <p:cNvSpPr>
            <a:spLocks noGrp="1"/>
          </p:cNvSpPr>
          <p:nvPr>
            <p:ph type="body" idx="1"/>
          </p:nvPr>
        </p:nvSpPr>
        <p:spPr/>
        <p:txBody>
          <a:bodyPr>
            <a:normAutofit fontScale="92500" lnSpcReduction="20000"/>
          </a:bodyPr>
          <a:lstStyle/>
          <a:p>
            <a:pPr lvl="0"/>
            <a:r>
              <a:rPr lang="en-US" baseline="0" dirty="0" smtClean="0">
                <a:latin typeface="Garamond" pitchFamily="18" charset="0"/>
              </a:rPr>
              <a:t>Advantages of deferred examination</a:t>
            </a:r>
          </a:p>
          <a:p>
            <a:pPr lvl="1"/>
            <a:r>
              <a:rPr lang="en-US" baseline="0" dirty="0" smtClean="0">
                <a:latin typeface="Garamond" pitchFamily="18" charset="0"/>
              </a:rPr>
              <a:t>Save costs by avoiding the expense of examining applications which would otherwise be abandoned</a:t>
            </a:r>
          </a:p>
          <a:p>
            <a:pPr lvl="1"/>
            <a:r>
              <a:rPr lang="en-US" baseline="0" dirty="0" smtClean="0">
                <a:latin typeface="Garamond" pitchFamily="18" charset="0"/>
              </a:rPr>
              <a:t>Allows CIPO to rely on prior examination by US/EPO</a:t>
            </a:r>
          </a:p>
          <a:p>
            <a:pPr lvl="0"/>
            <a:r>
              <a:rPr lang="en-US" baseline="0" dirty="0" smtClean="0">
                <a:latin typeface="Garamond" pitchFamily="18" charset="0"/>
              </a:rPr>
              <a:t>Why file if you do not intend to request examination?</a:t>
            </a:r>
          </a:p>
          <a:p>
            <a:pPr lvl="1"/>
            <a:r>
              <a:rPr lang="en-US" baseline="0" dirty="0" smtClean="0">
                <a:latin typeface="Garamond" pitchFamily="18" charset="0"/>
              </a:rPr>
              <a:t>Filing establishes priority under “first to file”</a:t>
            </a:r>
          </a:p>
          <a:p>
            <a:pPr lvl="1"/>
            <a:r>
              <a:rPr lang="en-US" baseline="0" dirty="0" smtClean="0">
                <a:latin typeface="Garamond" pitchFamily="18" charset="0"/>
              </a:rPr>
              <a:t>Novelty is decided as of the filing date</a:t>
            </a:r>
          </a:p>
          <a:p>
            <a:pPr lvl="1"/>
            <a:r>
              <a:rPr lang="en-US" baseline="0" dirty="0" smtClean="0">
                <a:latin typeface="Garamond" pitchFamily="18" charset="0"/>
              </a:rPr>
              <a:t>Allows a chance to see whether the invention is worth pursuing</a:t>
            </a:r>
          </a:p>
          <a:p>
            <a:pPr lvl="0"/>
            <a:r>
              <a:rPr lang="en-US" baseline="0" dirty="0" smtClean="0">
                <a:latin typeface="Garamond" pitchFamily="18" charset="0"/>
              </a:rPr>
              <a:t>Why doesn’t the US have deferred examination?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International Patent Application</a:t>
            </a:r>
          </a:p>
        </p:txBody>
      </p:sp>
      <p:sp>
        <p:nvSpPr>
          <p:cNvPr id="3" name="Text Placeholder 2"/>
          <p:cNvSpPr>
            <a:spLocks noGrp="1"/>
          </p:cNvSpPr>
          <p:nvPr>
            <p:ph type="body" idx="1"/>
          </p:nvPr>
        </p:nvSpPr>
        <p:spPr/>
        <p:txBody>
          <a:bodyPr>
            <a:normAutofit fontScale="92500" lnSpcReduction="20000"/>
          </a:bodyPr>
          <a:lstStyle/>
          <a:p>
            <a:r>
              <a:rPr lang="en-US" baseline="0" dirty="0" smtClean="0">
                <a:latin typeface="Garamond" pitchFamily="18" charset="0"/>
              </a:rPr>
              <a:t>Patents, like copyright, are national</a:t>
            </a:r>
          </a:p>
          <a:p>
            <a:pPr lvl="1"/>
            <a:r>
              <a:rPr lang="en-US" baseline="0" dirty="0" smtClean="0">
                <a:latin typeface="Garamond" pitchFamily="18" charset="0"/>
              </a:rPr>
              <a:t>Though the EU is moving towards a single EU patent</a:t>
            </a:r>
          </a:p>
          <a:p>
            <a:r>
              <a:rPr lang="en-US" baseline="0" dirty="0" smtClean="0">
                <a:latin typeface="Garamond" pitchFamily="18" charset="0"/>
              </a:rPr>
              <a:t>Patent Cooperation Treaty</a:t>
            </a:r>
          </a:p>
          <a:p>
            <a:pPr lvl="1"/>
            <a:r>
              <a:rPr lang="en-US" i="1" baseline="0" dirty="0" smtClean="0">
                <a:latin typeface="Garamond" pitchFamily="18" charset="0"/>
              </a:rPr>
              <a:t>Not an international patent</a:t>
            </a:r>
          </a:p>
          <a:p>
            <a:pPr lvl="1"/>
            <a:r>
              <a:rPr lang="en-US" baseline="0" dirty="0" smtClean="0">
                <a:latin typeface="Garamond" pitchFamily="18" charset="0"/>
              </a:rPr>
              <a:t>Establishes a procedure for making simultaneous applications in multiple jurisdictions</a:t>
            </a:r>
          </a:p>
          <a:p>
            <a:r>
              <a:rPr lang="en-US" baseline="0" dirty="0" smtClean="0">
                <a:latin typeface="Garamond" pitchFamily="18" charset="0"/>
              </a:rPr>
              <a:t>European Patent Convention</a:t>
            </a:r>
          </a:p>
          <a:p>
            <a:pPr lvl="1"/>
            <a:r>
              <a:rPr lang="en-US" baseline="0" dirty="0" smtClean="0">
                <a:latin typeface="Garamond" pitchFamily="18" charset="0"/>
              </a:rPr>
              <a:t>Single procedure for </a:t>
            </a:r>
            <a:r>
              <a:rPr lang="en-US" i="1" baseline="0" dirty="0" smtClean="0">
                <a:latin typeface="Garamond" pitchFamily="18" charset="0"/>
              </a:rPr>
              <a:t>grant of a European patent</a:t>
            </a:r>
          </a:p>
          <a:p>
            <a:pPr lvl="1"/>
            <a:r>
              <a:rPr lang="en-US" baseline="0" dirty="0" smtClean="0">
                <a:latin typeface="Garamond" pitchFamily="18" charset="0"/>
              </a:rPr>
              <a:t>Results in a bundle of national patents</a:t>
            </a:r>
          </a:p>
          <a:p>
            <a:pPr lvl="1"/>
            <a:r>
              <a:rPr lang="en-US" baseline="0" dirty="0" smtClean="0">
                <a:latin typeface="Garamond" pitchFamily="18" charset="0"/>
              </a:rPr>
              <a:t>Post-grant – infringement, validity, scope – is determined by national law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Term</a:t>
            </a:r>
          </a:p>
        </p:txBody>
      </p:sp>
      <p:sp>
        <p:nvSpPr>
          <p:cNvPr id="3" name="Text Placeholder 2"/>
          <p:cNvSpPr>
            <a:spLocks noGrp="1"/>
          </p:cNvSpPr>
          <p:nvPr>
            <p:ph type="body" idx="1"/>
          </p:nvPr>
        </p:nvSpPr>
        <p:spPr/>
        <p:txBody>
          <a:bodyPr>
            <a:normAutofit/>
          </a:bodyPr>
          <a:lstStyle/>
          <a:p>
            <a:r>
              <a:rPr lang="en-US" baseline="0" dirty="0" smtClean="0">
                <a:latin typeface="Garamond" pitchFamily="18" charset="0"/>
              </a:rPr>
              <a:t>20 years from </a:t>
            </a:r>
            <a:r>
              <a:rPr lang="en-US" u="sng" baseline="0" dirty="0" smtClean="0">
                <a:latin typeface="Garamond" pitchFamily="18" charset="0"/>
              </a:rPr>
              <a:t>filing</a:t>
            </a:r>
          </a:p>
          <a:p>
            <a:pPr lvl="1"/>
            <a:r>
              <a:rPr lang="en-US" baseline="0" dirty="0" smtClean="0">
                <a:latin typeface="Garamond" pitchFamily="18" charset="0"/>
              </a:rPr>
              <a:t>Problem: Office delay affects issuance date</a:t>
            </a:r>
          </a:p>
          <a:p>
            <a:r>
              <a:rPr lang="en-US" baseline="0" dirty="0" smtClean="0">
                <a:latin typeface="Garamond" pitchFamily="18" charset="0"/>
              </a:rPr>
              <a:t>(Old system – 17 years from issue)</a:t>
            </a:r>
          </a:p>
          <a:p>
            <a:pPr lvl="1"/>
            <a:r>
              <a:rPr lang="en-US" baseline="0" dirty="0" smtClean="0">
                <a:latin typeface="Garamond" pitchFamily="18" charset="0"/>
              </a:rPr>
              <a:t>Problem: “submarine” patents</a:t>
            </a:r>
          </a:p>
          <a:p>
            <a:r>
              <a:rPr lang="en-US" baseline="0" dirty="0" smtClean="0">
                <a:latin typeface="Garamond" pitchFamily="18" charset="0"/>
              </a:rPr>
              <a:t>Contrast with much longer copyright term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Substantive Requirements</a:t>
            </a:r>
          </a:p>
        </p:txBody>
      </p:sp>
      <p:sp>
        <p:nvSpPr>
          <p:cNvPr id="3" name="Text Placeholder 2"/>
          <p:cNvSpPr>
            <a:spLocks noGrp="1"/>
          </p:cNvSpPr>
          <p:nvPr>
            <p:ph type="body" idx="1"/>
          </p:nvPr>
        </p:nvSpPr>
        <p:spPr/>
        <p:txBody>
          <a:bodyPr/>
          <a:lstStyle/>
          <a:p>
            <a:r>
              <a:rPr lang="en-US" dirty="0" smtClean="0">
                <a:latin typeface="Garamond" pitchFamily="18" charset="0"/>
              </a:rPr>
              <a:t>Sufficiency (disclosure)</a:t>
            </a:r>
            <a:endParaRPr lang="en-US" baseline="0" dirty="0" smtClean="0">
              <a:latin typeface="Garamond" pitchFamily="18" charset="0"/>
            </a:endParaRPr>
          </a:p>
          <a:p>
            <a:pPr lvl="0"/>
            <a:r>
              <a:rPr lang="en-US" baseline="0" dirty="0" smtClean="0">
                <a:latin typeface="Garamond" pitchFamily="18" charset="0"/>
              </a:rPr>
              <a:t>Invention</a:t>
            </a:r>
          </a:p>
          <a:p>
            <a:pPr lvl="1"/>
            <a:r>
              <a:rPr lang="en-US" baseline="0" dirty="0" smtClean="0">
                <a:latin typeface="Garamond" pitchFamily="18" charset="0"/>
              </a:rPr>
              <a:t>Utility</a:t>
            </a:r>
          </a:p>
          <a:p>
            <a:pPr lvl="1"/>
            <a:r>
              <a:rPr lang="en-US" baseline="0" dirty="0" smtClean="0">
                <a:latin typeface="Garamond" pitchFamily="18" charset="0"/>
              </a:rPr>
              <a:t>Novelty</a:t>
            </a:r>
          </a:p>
          <a:p>
            <a:pPr lvl="1"/>
            <a:r>
              <a:rPr lang="en-US" baseline="0" dirty="0" smtClean="0">
                <a:latin typeface="Garamond" pitchFamily="18" charset="0"/>
              </a:rPr>
              <a:t>Non-obviousness</a:t>
            </a:r>
          </a:p>
          <a:p>
            <a:pPr lvl="1"/>
            <a:r>
              <a:rPr lang="en-US" baseline="0" dirty="0" smtClean="0">
                <a:latin typeface="Garamond" pitchFamily="18" charset="0"/>
              </a:rPr>
              <a:t>Subject matter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Invention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Utility</a:t>
            </a:r>
          </a:p>
          <a:p>
            <a:pPr lvl="1"/>
            <a:r>
              <a:rPr lang="en-US" sz="3200" baseline="0" dirty="0" smtClean="0">
                <a:latin typeface="Garamond" pitchFamily="18" charset="0"/>
              </a:rPr>
              <a:t>Output</a:t>
            </a:r>
          </a:p>
          <a:p>
            <a:pPr lvl="2"/>
            <a:r>
              <a:rPr lang="en-US" baseline="0" dirty="0" smtClean="0">
                <a:latin typeface="Garamond" pitchFamily="18" charset="0"/>
              </a:rPr>
              <a:t>How much benefit to society?</a:t>
            </a:r>
          </a:p>
          <a:p>
            <a:pPr lvl="0"/>
            <a:r>
              <a:rPr lang="en-US" baseline="0" dirty="0" smtClean="0">
                <a:latin typeface="Garamond" pitchFamily="18" charset="0"/>
              </a:rPr>
              <a:t>Novelty &amp; Non-Obviousness</a:t>
            </a:r>
          </a:p>
          <a:p>
            <a:pPr lvl="1"/>
            <a:r>
              <a:rPr lang="en-US" sz="3200" baseline="0" dirty="0" smtClean="0">
                <a:latin typeface="Garamond" pitchFamily="18" charset="0"/>
              </a:rPr>
              <a:t>Input</a:t>
            </a:r>
          </a:p>
          <a:p>
            <a:pPr lvl="2"/>
            <a:r>
              <a:rPr lang="en-US" baseline="0" dirty="0" smtClean="0">
                <a:latin typeface="Garamond" pitchFamily="18" charset="0"/>
              </a:rPr>
              <a:t>How much technical difficulty?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Novelty &amp; Non-Obviousness</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Monopoly are generally undesirable</a:t>
            </a:r>
          </a:p>
          <a:p>
            <a:pPr lvl="0"/>
            <a:r>
              <a:rPr lang="en-US" baseline="0" dirty="0" smtClean="0">
                <a:latin typeface="Garamond" pitchFamily="18" charset="0"/>
              </a:rPr>
              <a:t>Do not grant unless necessary to call forth the invention</a:t>
            </a:r>
          </a:p>
          <a:p>
            <a:pPr lvl="1"/>
            <a:r>
              <a:rPr lang="en-US" dirty="0" smtClean="0">
                <a:latin typeface="Garamond" pitchFamily="18" charset="0"/>
              </a:rPr>
              <a:t>No playing card patents</a:t>
            </a:r>
            <a:endParaRPr lang="en-US" baseline="0" dirty="0" smtClean="0">
              <a:latin typeface="Garamond"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Novelty &amp; Non-Obviousness</a:t>
            </a:r>
          </a:p>
        </p:txBody>
      </p:sp>
      <p:sp>
        <p:nvSpPr>
          <p:cNvPr id="3" name="Text Placeholder 2"/>
          <p:cNvSpPr>
            <a:spLocks noGrp="1"/>
          </p:cNvSpPr>
          <p:nvPr>
            <p:ph type="body" idx="1"/>
          </p:nvPr>
        </p:nvSpPr>
        <p:spPr/>
        <p:txBody>
          <a:bodyPr>
            <a:normAutofit lnSpcReduction="10000"/>
          </a:bodyPr>
          <a:lstStyle/>
          <a:p>
            <a:pPr lvl="0"/>
            <a:r>
              <a:rPr lang="en-US" baseline="0" dirty="0" smtClean="0">
                <a:latin typeface="Garamond" pitchFamily="18" charset="0"/>
              </a:rPr>
              <a:t>How difficult was it to come up with the device?</a:t>
            </a:r>
          </a:p>
          <a:p>
            <a:r>
              <a:rPr lang="en-US" baseline="0" dirty="0" smtClean="0">
                <a:latin typeface="Garamond" pitchFamily="18" charset="0"/>
              </a:rPr>
              <a:t>Novelty</a:t>
            </a:r>
          </a:p>
          <a:p>
            <a:pPr lvl="1"/>
            <a:r>
              <a:rPr lang="en-US" baseline="0" dirty="0" smtClean="0">
                <a:latin typeface="Garamond" pitchFamily="18" charset="0"/>
              </a:rPr>
              <a:t>Minimal hurdle</a:t>
            </a:r>
          </a:p>
          <a:p>
            <a:pPr lvl="1"/>
            <a:r>
              <a:rPr lang="en-US" baseline="0" dirty="0" smtClean="0">
                <a:latin typeface="Garamond" pitchFamily="18" charset="0"/>
              </a:rPr>
              <a:t>Less stringent than non-obviousness</a:t>
            </a:r>
          </a:p>
          <a:p>
            <a:pPr lvl="1"/>
            <a:r>
              <a:rPr lang="en-US" baseline="0" dirty="0" smtClean="0">
                <a:latin typeface="Garamond" pitchFamily="18" charset="0"/>
              </a:rPr>
              <a:t>Much easier to assess</a:t>
            </a:r>
          </a:p>
          <a:p>
            <a:r>
              <a:rPr lang="en-US" baseline="0" dirty="0" smtClean="0">
                <a:latin typeface="Garamond" pitchFamily="18" charset="0"/>
              </a:rPr>
              <a:t>Non-Obviousness</a:t>
            </a:r>
          </a:p>
          <a:p>
            <a:pPr lvl="1"/>
            <a:r>
              <a:rPr lang="en-US" baseline="0" dirty="0" smtClean="0">
                <a:latin typeface="Garamond" pitchFamily="18" charset="0"/>
              </a:rPr>
              <a:t>Did the invention require the lure of a patent?</a:t>
            </a:r>
          </a:p>
          <a:p>
            <a:pPr lvl="1"/>
            <a:r>
              <a:rPr lang="en-US" baseline="0" dirty="0" smtClean="0">
                <a:latin typeface="Garamond" pitchFamily="18" charset="0"/>
              </a:rPr>
              <a:t>High hurdle, in principle</a:t>
            </a:r>
          </a:p>
          <a:p>
            <a:pPr lvl="1"/>
            <a:r>
              <a:rPr lang="en-US" dirty="0" smtClean="0">
                <a:latin typeface="Garamond" pitchFamily="18" charset="0"/>
              </a:rPr>
              <a:t>Often very difficult to assess</a:t>
            </a:r>
            <a:endParaRPr lang="en-US" baseline="0" dirty="0" smtClean="0">
              <a:latin typeface="Garamond"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Utility</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How much benefit to society?</a:t>
            </a:r>
          </a:p>
          <a:p>
            <a:pPr lvl="1"/>
            <a:r>
              <a:rPr lang="en-US" baseline="0" dirty="0" smtClean="0">
                <a:latin typeface="Garamond" pitchFamily="18" charset="0"/>
              </a:rPr>
              <a:t>Utility hurdle is low</a:t>
            </a:r>
          </a:p>
          <a:p>
            <a:pPr lvl="2"/>
            <a:r>
              <a:rPr lang="en-US" baseline="0" dirty="0" smtClean="0">
                <a:latin typeface="Garamond" pitchFamily="18" charset="0"/>
              </a:rPr>
              <a:t>The invention must work as described</a:t>
            </a:r>
          </a:p>
          <a:p>
            <a:pPr lvl="1"/>
            <a:r>
              <a:rPr lang="en-US" baseline="0" dirty="0" smtClean="0">
                <a:latin typeface="Garamond" pitchFamily="18" charset="0"/>
              </a:rPr>
              <a:t>No need to show commercial value</a:t>
            </a:r>
          </a:p>
          <a:p>
            <a:pPr lvl="2"/>
            <a:r>
              <a:rPr lang="en-US" baseline="0" dirty="0" smtClean="0">
                <a:latin typeface="Garamond" pitchFamily="18" charset="0"/>
              </a:rPr>
              <a:t>Why not?</a:t>
            </a:r>
          </a:p>
          <a:p>
            <a:pPr lvl="0"/>
            <a:r>
              <a:rPr lang="en-US" baseline="0" dirty="0" smtClean="0">
                <a:latin typeface="Garamond" pitchFamily="18" charset="0"/>
              </a:rPr>
              <a:t>Why not have a high utility threshold?</a:t>
            </a:r>
          </a:p>
          <a:p>
            <a:pPr lvl="1"/>
            <a:r>
              <a:rPr lang="en-US" baseline="0" dirty="0" smtClean="0">
                <a:latin typeface="Garamond" pitchFamily="18" charset="0"/>
              </a:rPr>
              <a:t>If the goal of patents is to benefit society, why not grant patents only for patents that do in fact benefit society?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Invalidity</a:t>
            </a:r>
          </a:p>
        </p:txBody>
      </p:sp>
      <p:sp>
        <p:nvSpPr>
          <p:cNvPr id="3" name="Text Placeholder 2"/>
          <p:cNvSpPr>
            <a:spLocks noGrp="1"/>
          </p:cNvSpPr>
          <p:nvPr>
            <p:ph type="body" idx="1"/>
          </p:nvPr>
        </p:nvSpPr>
        <p:spPr/>
        <p:txBody>
          <a:bodyPr>
            <a:normAutofit fontScale="92500" lnSpcReduction="20000"/>
          </a:bodyPr>
          <a:lstStyle/>
          <a:p>
            <a:pPr lvl="0"/>
            <a:r>
              <a:rPr lang="en-US" baseline="0" dirty="0" smtClean="0">
                <a:latin typeface="Garamond" pitchFamily="18" charset="0"/>
              </a:rPr>
              <a:t>Validity is an issue both </a:t>
            </a:r>
          </a:p>
          <a:p>
            <a:pPr lvl="1"/>
            <a:r>
              <a:rPr lang="en-US" baseline="0" dirty="0" smtClean="0">
                <a:latin typeface="Garamond" pitchFamily="18" charset="0"/>
              </a:rPr>
              <a:t>During examination</a:t>
            </a:r>
          </a:p>
          <a:p>
            <a:pPr lvl="2"/>
            <a:r>
              <a:rPr lang="en-US" baseline="0" dirty="0" smtClean="0">
                <a:latin typeface="Garamond" pitchFamily="18" charset="0"/>
              </a:rPr>
              <a:t>and </a:t>
            </a:r>
          </a:p>
          <a:p>
            <a:pPr lvl="1"/>
            <a:r>
              <a:rPr lang="en-US" baseline="0" dirty="0" smtClean="0">
                <a:latin typeface="Garamond" pitchFamily="18" charset="0"/>
              </a:rPr>
              <a:t>During an infringement action</a:t>
            </a:r>
          </a:p>
          <a:p>
            <a:pPr lvl="0"/>
            <a:r>
              <a:rPr lang="en-US" baseline="0" dirty="0" smtClean="0">
                <a:latin typeface="Garamond" pitchFamily="18" charset="0"/>
              </a:rPr>
              <a:t>A defendant will argue</a:t>
            </a:r>
          </a:p>
          <a:p>
            <a:pPr lvl="1"/>
            <a:r>
              <a:rPr lang="en-US" baseline="0" dirty="0" smtClean="0">
                <a:latin typeface="Garamond" pitchFamily="18" charset="0"/>
              </a:rPr>
              <a:t>My product does not infringe your patent, and</a:t>
            </a:r>
          </a:p>
          <a:p>
            <a:pPr lvl="1"/>
            <a:r>
              <a:rPr lang="en-US" baseline="0" dirty="0" smtClean="0">
                <a:latin typeface="Garamond" pitchFamily="18" charset="0"/>
              </a:rPr>
              <a:t>If it does, your patent is invalid</a:t>
            </a:r>
          </a:p>
          <a:p>
            <a:pPr lvl="2"/>
            <a:r>
              <a:rPr lang="en-US" baseline="0" dirty="0" smtClean="0">
                <a:solidFill>
                  <a:srgbClr val="66FF66"/>
                </a:solidFill>
                <a:latin typeface="Garamond" pitchFamily="18" charset="0"/>
              </a:rPr>
              <a:t>59. The defendant, in any action for infringement of a patent may plead as matter of </a:t>
            </a:r>
            <a:r>
              <a:rPr lang="en-US" baseline="0" dirty="0" err="1" smtClean="0">
                <a:solidFill>
                  <a:srgbClr val="66FF66"/>
                </a:solidFill>
                <a:latin typeface="Garamond" pitchFamily="18" charset="0"/>
              </a:rPr>
              <a:t>defence</a:t>
            </a:r>
            <a:r>
              <a:rPr lang="en-US" baseline="0" dirty="0" smtClean="0">
                <a:solidFill>
                  <a:srgbClr val="66FF66"/>
                </a:solidFill>
                <a:latin typeface="Garamond" pitchFamily="18" charset="0"/>
              </a:rPr>
              <a:t> any fact or default which by this Act or by law renders the patent void, and the court shall take cognizance of that pleading and of the relevant facts and decide accordingly.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Form and Interpretation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Construction &amp; Infringement</a:t>
            </a:r>
          </a:p>
          <a:p>
            <a:pPr lvl="0"/>
            <a:r>
              <a:rPr lang="en-US" baseline="0" dirty="0" smtClean="0">
                <a:latin typeface="Garamond" pitchFamily="18" charset="0"/>
              </a:rPr>
              <a:t>The alleged infringing device is not compared with the patentee’s device – it is compared with the </a:t>
            </a:r>
            <a:r>
              <a:rPr lang="en-US" baseline="0" dirty="0" smtClean="0">
                <a:latin typeface="Garamond" pitchFamily="18" charset="0"/>
              </a:rPr>
              <a:t>patent</a:t>
            </a:r>
          </a:p>
          <a:p>
            <a:pPr lvl="0"/>
            <a:r>
              <a:rPr lang="en-US" baseline="0" smtClean="0">
                <a:latin typeface="Garamond" pitchFamily="18" charset="0"/>
              </a:rPr>
              <a:t>The </a:t>
            </a:r>
            <a:r>
              <a:rPr lang="en-US" baseline="0" dirty="0" smtClean="0">
                <a:latin typeface="Garamond" pitchFamily="18" charset="0"/>
              </a:rPr>
              <a:t>construction of the patent is therefore crucial to the issue of infringement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Outline</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Effect of patent protection</a:t>
            </a:r>
          </a:p>
          <a:p>
            <a:pPr lvl="0"/>
            <a:r>
              <a:rPr lang="en-US" baseline="0" dirty="0" smtClean="0">
                <a:latin typeface="Garamond" pitchFamily="18" charset="0"/>
              </a:rPr>
              <a:t>Substantive requirements for patent protection</a:t>
            </a:r>
          </a:p>
          <a:p>
            <a:pPr lvl="0"/>
            <a:r>
              <a:rPr lang="en-US" baseline="0" dirty="0" smtClean="0">
                <a:latin typeface="Garamond" pitchFamily="18" charset="0"/>
              </a:rPr>
              <a:t>Procedural requirements for patent protection</a:t>
            </a:r>
          </a:p>
          <a:p>
            <a:pPr lvl="0"/>
            <a:r>
              <a:rPr lang="en-US" baseline="0" dirty="0" smtClean="0">
                <a:latin typeface="Garamond" pitchFamily="18" charset="0"/>
              </a:rPr>
              <a:t>Form and interpretation of patents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Remedies</a:t>
            </a:r>
          </a:p>
        </p:txBody>
      </p:sp>
      <p:sp>
        <p:nvSpPr>
          <p:cNvPr id="3" name="Text Placeholder 2"/>
          <p:cNvSpPr>
            <a:spLocks noGrp="1"/>
          </p:cNvSpPr>
          <p:nvPr>
            <p:ph type="body" idx="1"/>
          </p:nvPr>
        </p:nvSpPr>
        <p:spPr/>
        <p:txBody>
          <a:bodyPr>
            <a:normAutofit lnSpcReduction="10000"/>
          </a:bodyPr>
          <a:lstStyle/>
          <a:p>
            <a:pPr lvl="0"/>
            <a:r>
              <a:rPr lang="en-US" baseline="0" dirty="0" smtClean="0">
                <a:latin typeface="Garamond" pitchFamily="18" charset="0"/>
              </a:rPr>
              <a:t>Injunction is routine after finding of infringement</a:t>
            </a:r>
          </a:p>
          <a:p>
            <a:pPr lvl="1"/>
            <a:r>
              <a:rPr lang="en-US" baseline="0" dirty="0" smtClean="0">
                <a:latin typeface="Garamond" pitchFamily="18" charset="0"/>
              </a:rPr>
              <a:t>But see </a:t>
            </a:r>
            <a:r>
              <a:rPr lang="en-US" i="1" baseline="0" dirty="0" smtClean="0">
                <a:latin typeface="Garamond" pitchFamily="18" charset="0"/>
              </a:rPr>
              <a:t>eBay Inc. v. </a:t>
            </a:r>
            <a:r>
              <a:rPr lang="en-US" i="1" baseline="0" dirty="0" err="1" smtClean="0">
                <a:latin typeface="Garamond" pitchFamily="18" charset="0"/>
              </a:rPr>
              <a:t>MercExchange</a:t>
            </a:r>
            <a:r>
              <a:rPr lang="en-US" i="1" baseline="0" dirty="0" smtClean="0">
                <a:latin typeface="Garamond" pitchFamily="18" charset="0"/>
              </a:rPr>
              <a:t>, L.L.C., 126 S. Ct. 1837 (U.S. 2006)</a:t>
            </a:r>
          </a:p>
          <a:p>
            <a:pPr lvl="0"/>
            <a:r>
              <a:rPr lang="en-US" baseline="0" dirty="0" smtClean="0">
                <a:latin typeface="Garamond" pitchFamily="18" charset="0"/>
              </a:rPr>
              <a:t>Damages post-grant</a:t>
            </a:r>
          </a:p>
          <a:p>
            <a:pPr lvl="0"/>
            <a:r>
              <a:rPr lang="en-US" baseline="0" dirty="0" smtClean="0">
                <a:latin typeface="Garamond" pitchFamily="18" charset="0"/>
              </a:rPr>
              <a:t>Reasonable compensation for pre-grant “infringement”</a:t>
            </a:r>
          </a:p>
          <a:p>
            <a:pPr lvl="0"/>
            <a:r>
              <a:rPr lang="en-US" baseline="0" dirty="0" smtClean="0">
                <a:latin typeface="Garamond" pitchFamily="18" charset="0"/>
              </a:rPr>
              <a:t>Accounting of Profits</a:t>
            </a:r>
          </a:p>
          <a:p>
            <a:pPr lvl="0"/>
            <a:r>
              <a:rPr lang="en-US" baseline="0" dirty="0" smtClean="0">
                <a:latin typeface="Garamond" pitchFamily="18" charset="0"/>
              </a:rPr>
              <a:t>Interlocutory injunction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Right to Exclude</a:t>
            </a:r>
          </a:p>
        </p:txBody>
      </p:sp>
      <p:sp>
        <p:nvSpPr>
          <p:cNvPr id="3" name="Text Placeholder 2"/>
          <p:cNvSpPr>
            <a:spLocks noGrp="1"/>
          </p:cNvSpPr>
          <p:nvPr>
            <p:ph type="body" idx="1"/>
          </p:nvPr>
        </p:nvSpPr>
        <p:spPr/>
        <p:txBody>
          <a:bodyPr>
            <a:normAutofit fontScale="92500" lnSpcReduction="10000"/>
          </a:bodyPr>
          <a:lstStyle/>
          <a:p>
            <a:pPr lvl="0"/>
            <a:r>
              <a:rPr lang="en-US" baseline="0" dirty="0" smtClean="0">
                <a:latin typeface="Garamond" pitchFamily="18" charset="0"/>
              </a:rPr>
              <a:t>Patent is a right to exclude</a:t>
            </a:r>
          </a:p>
          <a:p>
            <a:pPr lvl="1"/>
            <a:r>
              <a:rPr lang="en-US" u="sng" baseline="0" dirty="0" smtClean="0">
                <a:latin typeface="Garamond" pitchFamily="18" charset="0"/>
              </a:rPr>
              <a:t>Not a right to practice</a:t>
            </a:r>
          </a:p>
          <a:p>
            <a:pPr lvl="1"/>
            <a:r>
              <a:rPr lang="en-US" baseline="0" dirty="0" smtClean="0">
                <a:latin typeface="Garamond" pitchFamily="18" charset="0"/>
              </a:rPr>
              <a:t>The wording of the Act is ambiguous, but the principle is perfectly clear</a:t>
            </a:r>
          </a:p>
          <a:p>
            <a:pPr lvl="0"/>
            <a:r>
              <a:rPr lang="en-US" baseline="0" dirty="0" smtClean="0">
                <a:latin typeface="Garamond" pitchFamily="18" charset="0"/>
              </a:rPr>
              <a:t>You may patent a weapon, but this does not give you the right to use it</a:t>
            </a:r>
          </a:p>
          <a:p>
            <a:pPr lvl="1"/>
            <a:r>
              <a:rPr lang="en-US" baseline="0" dirty="0" smtClean="0">
                <a:latin typeface="Garamond" pitchFamily="18" charset="0"/>
              </a:rPr>
              <a:t>Also GM crops, cloning, etc.</a:t>
            </a:r>
          </a:p>
          <a:p>
            <a:pPr lvl="0"/>
            <a:r>
              <a:rPr lang="en-US" baseline="0" dirty="0" smtClean="0">
                <a:latin typeface="Garamond" pitchFamily="18" charset="0"/>
              </a:rPr>
              <a:t>A patent may be granted for an improvement to a patented invention</a:t>
            </a:r>
          </a:p>
          <a:p>
            <a:pPr lvl="1"/>
            <a:r>
              <a:rPr lang="en-US" baseline="0" dirty="0" smtClean="0">
                <a:latin typeface="Garamond" pitchFamily="18" charset="0"/>
              </a:rPr>
              <a:t>Result is “blocking patents”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True Monopoly</a:t>
            </a:r>
          </a:p>
        </p:txBody>
      </p:sp>
      <p:sp>
        <p:nvSpPr>
          <p:cNvPr id="3" name="Text Placeholder 2"/>
          <p:cNvSpPr>
            <a:spLocks noGrp="1"/>
          </p:cNvSpPr>
          <p:nvPr>
            <p:ph type="body" idx="1"/>
          </p:nvPr>
        </p:nvSpPr>
        <p:spPr/>
        <p:txBody>
          <a:bodyPr>
            <a:normAutofit/>
          </a:bodyPr>
          <a:lstStyle/>
          <a:p>
            <a:r>
              <a:rPr lang="en-US" sz="3600" baseline="0" dirty="0" smtClean="0">
                <a:latin typeface="Garamond" pitchFamily="18" charset="0"/>
              </a:rPr>
              <a:t>S.42 Exclusive right </a:t>
            </a:r>
            <a:r>
              <a:rPr lang="en-US" sz="3600" baseline="0" dirty="0" smtClean="0">
                <a:solidFill>
                  <a:srgbClr val="66FF66"/>
                </a:solidFill>
                <a:latin typeface="Garamond" pitchFamily="18" charset="0"/>
              </a:rPr>
              <a:t>“of making, constructing and using the invention and selling it to others to be used” </a:t>
            </a:r>
          </a:p>
          <a:p>
            <a:r>
              <a:rPr lang="en-US" sz="3600" baseline="0" dirty="0" smtClean="0">
                <a:latin typeface="Garamond" pitchFamily="18" charset="0"/>
              </a:rPr>
              <a:t>Independent creation is </a:t>
            </a:r>
            <a:r>
              <a:rPr lang="en-US" sz="3600" i="1" baseline="0" dirty="0" smtClean="0">
                <a:latin typeface="Garamond" pitchFamily="18" charset="0"/>
              </a:rPr>
              <a:t>not a </a:t>
            </a:r>
            <a:r>
              <a:rPr lang="en-US" sz="3600" i="1" baseline="0" dirty="0" err="1" smtClean="0">
                <a:latin typeface="Garamond" pitchFamily="18" charset="0"/>
              </a:rPr>
              <a:t>defence</a:t>
            </a:r>
            <a:endParaRPr lang="en-US" sz="3600" i="1" baseline="0" dirty="0" smtClean="0">
              <a:latin typeface="Garamond" pitchFamily="18" charset="0"/>
            </a:endParaRPr>
          </a:p>
          <a:p>
            <a:r>
              <a:rPr lang="en-US" sz="3600" baseline="0" dirty="0" smtClean="0">
                <a:latin typeface="Garamond" pitchFamily="18" charset="0"/>
              </a:rPr>
              <a:t>Contrast with copyright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Procedure</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Registration</a:t>
            </a:r>
          </a:p>
          <a:p>
            <a:pPr lvl="1"/>
            <a:r>
              <a:rPr lang="en-US" dirty="0" smtClean="0">
                <a:latin typeface="Garamond" pitchFamily="18" charset="0"/>
              </a:rPr>
              <a:t>Patents are registered and publically searchable</a:t>
            </a:r>
          </a:p>
          <a:p>
            <a:r>
              <a:rPr lang="en-US" baseline="0" dirty="0" smtClean="0">
                <a:latin typeface="Garamond" pitchFamily="18" charset="0"/>
              </a:rPr>
              <a:t>Examination</a:t>
            </a:r>
          </a:p>
          <a:p>
            <a:pPr lvl="1"/>
            <a:r>
              <a:rPr lang="en-US" baseline="0" dirty="0" smtClean="0">
                <a:latin typeface="Garamond" pitchFamily="18" charset="0"/>
              </a:rPr>
              <a:t>A patent must be applied for and specifically granted after examination</a:t>
            </a:r>
          </a:p>
          <a:p>
            <a:pPr lvl="1"/>
            <a:r>
              <a:rPr lang="en-US" baseline="0" dirty="0" smtClean="0">
                <a:latin typeface="Garamond" pitchFamily="18" charset="0"/>
              </a:rPr>
              <a:t>Contrast copyright where protection is automatic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Application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The issued patent is the application</a:t>
            </a:r>
          </a:p>
          <a:p>
            <a:pPr lvl="1"/>
            <a:r>
              <a:rPr lang="en-US" baseline="0" dirty="0" smtClean="0">
                <a:latin typeface="Garamond" pitchFamily="18" charset="0"/>
              </a:rPr>
              <a:t>The patentee (or the agent) writes the patent</a:t>
            </a:r>
          </a:p>
          <a:p>
            <a:r>
              <a:rPr lang="en-US" dirty="0" smtClean="0">
                <a:latin typeface="Garamond" pitchFamily="18" charset="0"/>
              </a:rPr>
              <a:t>The patent application must be examined by patent office before it will be issued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Examination</a:t>
            </a:r>
          </a:p>
        </p:txBody>
      </p:sp>
      <p:sp>
        <p:nvSpPr>
          <p:cNvPr id="3" name="Text Placeholder 2"/>
          <p:cNvSpPr>
            <a:spLocks noGrp="1"/>
          </p:cNvSpPr>
          <p:nvPr>
            <p:ph type="body" idx="1"/>
          </p:nvPr>
        </p:nvSpPr>
        <p:spPr/>
        <p:txBody>
          <a:bodyPr>
            <a:normAutofit/>
          </a:bodyPr>
          <a:lstStyle/>
          <a:p>
            <a:r>
              <a:rPr lang="en-US" baseline="0" dirty="0" smtClean="0">
                <a:latin typeface="Garamond" pitchFamily="18" charset="0"/>
              </a:rPr>
              <a:t>On examination the patent office will often make objections</a:t>
            </a:r>
          </a:p>
          <a:p>
            <a:pPr lvl="1"/>
            <a:r>
              <a:rPr lang="en-US" dirty="0" err="1" smtClean="0">
                <a:latin typeface="Garamond" pitchFamily="18" charset="0"/>
              </a:rPr>
              <a:t>E</a:t>
            </a:r>
            <a:r>
              <a:rPr lang="en-US" baseline="0" dirty="0" err="1" smtClean="0">
                <a:latin typeface="Garamond" pitchFamily="18" charset="0"/>
              </a:rPr>
              <a:t>g</a:t>
            </a:r>
            <a:r>
              <a:rPr lang="en-US" baseline="0" dirty="0" smtClean="0">
                <a:latin typeface="Garamond" pitchFamily="18" charset="0"/>
              </a:rPr>
              <a:t> the patent is broader than the invention, </a:t>
            </a:r>
          </a:p>
          <a:p>
            <a:pPr lvl="1"/>
            <a:r>
              <a:rPr lang="en-US" dirty="0" smtClean="0">
                <a:latin typeface="Garamond" pitchFamily="18" charset="0"/>
              </a:rPr>
              <a:t>T</a:t>
            </a:r>
            <a:r>
              <a:rPr lang="en-US" baseline="0" dirty="0" smtClean="0">
                <a:latin typeface="Garamond" pitchFamily="18" charset="0"/>
              </a:rPr>
              <a:t>he disclosure is not sufficient</a:t>
            </a:r>
          </a:p>
          <a:p>
            <a:r>
              <a:rPr lang="en-US" baseline="0" dirty="0" smtClean="0">
                <a:latin typeface="Garamond" pitchFamily="18" charset="0"/>
              </a:rPr>
              <a:t>The patent agent will answer these objection, often by modifying the patent</a:t>
            </a:r>
          </a:p>
          <a:p>
            <a:pPr lvl="1"/>
            <a:r>
              <a:rPr lang="en-US" baseline="0" dirty="0" smtClean="0">
                <a:latin typeface="Garamond" pitchFamily="18" charset="0"/>
              </a:rPr>
              <a:t>This is known as “patent prosecution”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Examination</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Examination is </a:t>
            </a:r>
            <a:r>
              <a:rPr lang="en-US" i="1" baseline="0" dirty="0" smtClean="0">
                <a:latin typeface="Garamond" pitchFamily="18" charset="0"/>
              </a:rPr>
              <a:t>not automatic</a:t>
            </a:r>
          </a:p>
          <a:p>
            <a:pPr lvl="1"/>
            <a:r>
              <a:rPr lang="en-US" baseline="0" dirty="0" smtClean="0">
                <a:latin typeface="Garamond" pitchFamily="18" charset="0"/>
              </a:rPr>
              <a:t>A patent is examined only after request and payment of a fee</a:t>
            </a:r>
          </a:p>
          <a:p>
            <a:pPr lvl="1"/>
            <a:r>
              <a:rPr lang="en-US" baseline="0" dirty="0" smtClean="0">
                <a:latin typeface="Garamond" pitchFamily="18" charset="0"/>
              </a:rPr>
              <a:t>If the patent is never examined, it will never issue</a:t>
            </a:r>
          </a:p>
          <a:p>
            <a:pPr lvl="1"/>
            <a:r>
              <a:rPr lang="en-US" baseline="0" dirty="0" smtClean="0">
                <a:latin typeface="Garamond" pitchFamily="18" charset="0"/>
              </a:rPr>
              <a:t>Note: examination </a:t>
            </a:r>
            <a:r>
              <a:rPr lang="en-US" i="1" baseline="0" dirty="0" smtClean="0">
                <a:latin typeface="Garamond" pitchFamily="18" charset="0"/>
              </a:rPr>
              <a:t>is automatic in the 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Application Laid Open</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Whether or not a request is made, the patent will be made public (”laid open”) 18 months after it is filed</a:t>
            </a:r>
          </a:p>
          <a:p>
            <a:pPr lvl="1"/>
            <a:r>
              <a:rPr lang="en-US" baseline="0" dirty="0" smtClean="0">
                <a:latin typeface="Garamond" pitchFamily="18" charset="0"/>
              </a:rPr>
              <a:t>Note: patent applications were traditionally kept secret in the US and still may be if the applicant certifies that she is not seeking any foreign patent</a:t>
            </a:r>
          </a:p>
        </p:txBody>
      </p:sp>
    </p:spTree>
  </p:cSld>
  <p:clrMapOvr>
    <a:masterClrMapping/>
  </p:clrMapOvr>
</p:sld>
</file>

<file path=ppt/theme/theme1.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3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463</TotalTime>
  <Words>816</Words>
  <Application>Microsoft Office PowerPoint</Application>
  <PresentationFormat>On-screen Show (4:3)</PresentationFormat>
  <Paragraphs>123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3_Stream</vt:lpstr>
      <vt:lpstr>Patent Law Overview</vt:lpstr>
      <vt:lpstr>Outline</vt:lpstr>
      <vt:lpstr>Right to Exclude</vt:lpstr>
      <vt:lpstr>True Monopoly</vt:lpstr>
      <vt:lpstr>Procedure</vt:lpstr>
      <vt:lpstr>Application</vt:lpstr>
      <vt:lpstr>Examination</vt:lpstr>
      <vt:lpstr>Examination</vt:lpstr>
      <vt:lpstr>Application Laid Open</vt:lpstr>
      <vt:lpstr>Examination</vt:lpstr>
      <vt:lpstr>International Patent Application</vt:lpstr>
      <vt:lpstr>Term</vt:lpstr>
      <vt:lpstr>Substantive Requirements</vt:lpstr>
      <vt:lpstr>Invention</vt:lpstr>
      <vt:lpstr>Novelty &amp; Non-Obviousness</vt:lpstr>
      <vt:lpstr>Novelty &amp; Non-Obviousness</vt:lpstr>
      <vt:lpstr>Utility</vt:lpstr>
      <vt:lpstr>Invalidity</vt:lpstr>
      <vt:lpstr>Form and Interpretation</vt:lpstr>
      <vt:lpstr>Remedies</vt:lpstr>
    </vt:vector>
  </TitlesOfParts>
  <Company> UNB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Security Interests in Personal Property: The PPSA Section I Introduction</dc:title>
  <dc:creator>Norman Siebrasse</dc:creator>
  <cp:lastModifiedBy>Norman Siebrasse</cp:lastModifiedBy>
  <cp:revision>60</cp:revision>
  <dcterms:created xsi:type="dcterms:W3CDTF">2008-09-03T13:51:24Z</dcterms:created>
  <dcterms:modified xsi:type="dcterms:W3CDTF">2009-10-22T12:52:52Z</dcterms:modified>
</cp:coreProperties>
</file>