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52"/>
  </p:notesMasterIdLst>
  <p:sldIdLst>
    <p:sldId id="416" r:id="rId2"/>
    <p:sldId id="417" r:id="rId3"/>
    <p:sldId id="418" r:id="rId4"/>
    <p:sldId id="465" r:id="rId5"/>
    <p:sldId id="464" r:id="rId6"/>
    <p:sldId id="419" r:id="rId7"/>
    <p:sldId id="420" r:id="rId8"/>
    <p:sldId id="421" r:id="rId9"/>
    <p:sldId id="422" r:id="rId10"/>
    <p:sldId id="423" r:id="rId11"/>
    <p:sldId id="424" r:id="rId12"/>
    <p:sldId id="470" r:id="rId13"/>
    <p:sldId id="429" r:id="rId14"/>
    <p:sldId id="466" r:id="rId15"/>
    <p:sldId id="430" r:id="rId16"/>
    <p:sldId id="468" r:id="rId17"/>
    <p:sldId id="469" r:id="rId18"/>
    <p:sldId id="471" r:id="rId19"/>
    <p:sldId id="472" r:id="rId20"/>
    <p:sldId id="476" r:id="rId21"/>
    <p:sldId id="478" r:id="rId22"/>
    <p:sldId id="473" r:id="rId23"/>
    <p:sldId id="474" r:id="rId24"/>
    <p:sldId id="479" r:id="rId25"/>
    <p:sldId id="492" r:id="rId26"/>
    <p:sldId id="497" r:id="rId27"/>
    <p:sldId id="493" r:id="rId28"/>
    <p:sldId id="499" r:id="rId29"/>
    <p:sldId id="494" r:id="rId30"/>
    <p:sldId id="498" r:id="rId31"/>
    <p:sldId id="480" r:id="rId32"/>
    <p:sldId id="482" r:id="rId33"/>
    <p:sldId id="481" r:id="rId34"/>
    <p:sldId id="488" r:id="rId35"/>
    <p:sldId id="502" r:id="rId36"/>
    <p:sldId id="475" r:id="rId37"/>
    <p:sldId id="487" r:id="rId38"/>
    <p:sldId id="483" r:id="rId39"/>
    <p:sldId id="486" r:id="rId40"/>
    <p:sldId id="484" r:id="rId41"/>
    <p:sldId id="431" r:id="rId42"/>
    <p:sldId id="467" r:id="rId43"/>
    <p:sldId id="490" r:id="rId44"/>
    <p:sldId id="432" r:id="rId45"/>
    <p:sldId id="433" r:id="rId46"/>
    <p:sldId id="434" r:id="rId47"/>
    <p:sldId id="435" r:id="rId48"/>
    <p:sldId id="436" r:id="rId49"/>
    <p:sldId id="437" r:id="rId50"/>
    <p:sldId id="489" r:id="rId5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6FF66"/>
    <a:srgbClr val="3333FF"/>
    <a:srgbClr val="008080"/>
    <a:srgbClr val="339966"/>
    <a:srgbClr val="00CC00"/>
    <a:srgbClr val="FF0000"/>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8" autoAdjust="0"/>
    <p:restoredTop sz="82798" autoAdjust="0"/>
  </p:normalViewPr>
  <p:slideViewPr>
    <p:cSldViewPr>
      <p:cViewPr varScale="1">
        <p:scale>
          <a:sx n="60" d="100"/>
          <a:sy n="60" d="100"/>
        </p:scale>
        <p:origin x="-312" y="-90"/>
      </p:cViewPr>
      <p:guideLst>
        <p:guide orient="horz" pos="2160"/>
        <p:guide pos="2880"/>
      </p:guideLst>
    </p:cSldViewPr>
  </p:slideViewPr>
  <p:outlineViewPr>
    <p:cViewPr>
      <p:scale>
        <a:sx n="33" d="100"/>
        <a:sy n="33" d="100"/>
      </p:scale>
      <p:origin x="0" y="4203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4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Garamond" pitchFamily="18" charset="0"/>
              </a:defRPr>
            </a:lvl1pPr>
          </a:lstStyle>
          <a:p>
            <a:pPr>
              <a:defRPr/>
            </a:pPr>
            <a:endParaRPr lang="en-US" dirty="0"/>
          </a:p>
        </p:txBody>
      </p:sp>
      <p:sp>
        <p:nvSpPr>
          <p:cNvPr id="274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Garamond" pitchFamily="18" charset="0"/>
              </a:defRPr>
            </a:lvl1pPr>
          </a:lstStyle>
          <a:p>
            <a:pPr>
              <a:defRPr/>
            </a:pPr>
            <a:endParaRPr lang="en-US" dirty="0"/>
          </a:p>
        </p:txBody>
      </p:sp>
      <p:sp>
        <p:nvSpPr>
          <p:cNvPr id="634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4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74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Garamond" pitchFamily="18" charset="0"/>
              </a:defRPr>
            </a:lvl1pPr>
          </a:lstStyle>
          <a:p>
            <a:pPr>
              <a:defRPr/>
            </a:pPr>
            <a:endParaRPr lang="en-US" dirty="0"/>
          </a:p>
        </p:txBody>
      </p:sp>
      <p:sp>
        <p:nvSpPr>
          <p:cNvPr id="274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itchFamily="18" charset="0"/>
              </a:defRPr>
            </a:lvl1pPr>
          </a:lstStyle>
          <a:p>
            <a:pPr>
              <a:defRPr/>
            </a:pPr>
            <a:fld id="{DE12AC17-3EA1-4FF5-A4F5-A94031FA37AA}" type="slidenum">
              <a:rPr lang="en-US" smtClean="0"/>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Garamond"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Garamond"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Garamond"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Garamond"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DE12AC17-3EA1-4FF5-A4F5-A94031FA37AA}" type="slidenum">
              <a:rPr lang="en-US" smtClean="0"/>
              <a:pPr>
                <a:defRPr/>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DE12AC17-3EA1-4FF5-A4F5-A94031FA37AA}" type="slidenum">
              <a:rPr lang="en-US" smtClean="0"/>
              <a:pPr>
                <a:defRPr/>
              </a:pPr>
              <a:t>18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E12AC17-3EA1-4FF5-A4F5-A94031FA37AA}" type="slidenum">
              <a:rPr lang="en-US" smtClean="0"/>
              <a:pPr>
                <a:defRPr/>
              </a:pPr>
              <a:t>32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DE12AC17-3EA1-4FF5-A4F5-A94031FA37AA}" type="slidenum">
              <a:rPr lang="en-US" smtClean="0"/>
              <a:pPr>
                <a:defRPr/>
              </a:pPr>
              <a:t>47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grpSp>
        <p:nvGrpSpPr>
          <p:cNvPr id="4" name="Group 4"/>
          <p:cNvGrpSpPr>
            <a:grpSpLocks/>
          </p:cNvGrpSpPr>
          <p:nvPr/>
        </p:nvGrpSpPr>
        <p:grpSpPr bwMode="auto">
          <a:xfrm>
            <a:off x="0" y="0"/>
            <a:ext cx="9140825" cy="6850063"/>
            <a:chOff x="0" y="0"/>
            <a:chExt cx="5758" cy="4315"/>
          </a:xfrm>
        </p:grpSpPr>
        <p:grpSp>
          <p:nvGrpSpPr>
            <p:cNvPr id="5" name="Group 5"/>
            <p:cNvGrpSpPr>
              <a:grpSpLocks/>
            </p:cNvGrpSpPr>
            <p:nvPr userDrawn="1"/>
          </p:nvGrpSpPr>
          <p:grpSpPr bwMode="auto">
            <a:xfrm>
              <a:off x="1728" y="2230"/>
              <a:ext cx="4027" cy="2085"/>
              <a:chOff x="1728" y="2230"/>
              <a:chExt cx="4027" cy="2085"/>
            </a:xfrm>
          </p:grpSpPr>
          <p:sp>
            <p:nvSpPr>
              <p:cNvPr id="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CA"/>
              </a:p>
            </p:txBody>
          </p:sp>
          <p:sp>
            <p:nvSpPr>
              <p:cNvPr id="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CA"/>
              </a:p>
            </p:txBody>
          </p:sp>
          <p:sp>
            <p:nvSpPr>
              <p:cNvPr id="1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CA"/>
              </a:p>
            </p:txBody>
          </p:sp>
          <p:sp>
            <p:nvSpPr>
              <p:cNvPr id="1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CA"/>
              </a:p>
            </p:txBody>
          </p:sp>
          <p:sp>
            <p:nvSpPr>
              <p:cNvPr id="1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CA"/>
              </a:p>
            </p:txBody>
          </p:sp>
        </p:grpSp>
        <p:sp>
          <p:nvSpPr>
            <p:cNvPr id="6"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CA"/>
            </a:p>
          </p:txBody>
        </p:sp>
        <p:sp>
          <p:nvSpPr>
            <p:cNvPr id="7"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CA"/>
            </a:p>
          </p:txBody>
        </p:sp>
      </p:grpSp>
      <p:sp>
        <p:nvSpPr>
          <p:cNvPr id="2" name="Title 1"/>
          <p:cNvSpPr>
            <a:spLocks noGrp="1"/>
          </p:cNvSpPr>
          <p:nvPr>
            <p:ph type="title"/>
          </p:nvPr>
        </p:nvSpPr>
        <p:spPr/>
        <p:txBody>
          <a:bodyPr/>
          <a:lstStyle/>
          <a:p>
            <a:r>
              <a:rPr lang="en-US" smtClean="0"/>
              <a:t>Click to edit Master title style</a:t>
            </a:r>
            <a:endParaRPr lang="en-CA"/>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13" name="Date Placeholder 3"/>
          <p:cNvSpPr>
            <a:spLocks noGrp="1"/>
          </p:cNvSpPr>
          <p:nvPr>
            <p:ph type="dt" sz="half" idx="10"/>
          </p:nvPr>
        </p:nvSpPr>
        <p:spPr/>
        <p:txBody>
          <a:bodyPr/>
          <a:lstStyle>
            <a:lvl1pPr>
              <a:defRPr/>
            </a:lvl1pPr>
          </a:lstStyle>
          <a:p>
            <a:pPr>
              <a:defRPr/>
            </a:pPr>
            <a:fld id="{10C9C857-BB69-490A-B706-C65BE204259D}" type="datetimeFigureOut">
              <a:rPr lang="en-US"/>
              <a:pPr>
                <a:defRPr/>
              </a:pPr>
              <a:t>12/3/2009</a:t>
            </a:fld>
            <a:endParaRPr lang="en-CA"/>
          </a:p>
        </p:txBody>
      </p:sp>
      <p:sp>
        <p:nvSpPr>
          <p:cNvPr id="14" name="Footer Placeholder 4"/>
          <p:cNvSpPr>
            <a:spLocks noGrp="1"/>
          </p:cNvSpPr>
          <p:nvPr>
            <p:ph type="ftr" sz="quarter" idx="11"/>
          </p:nvPr>
        </p:nvSpPr>
        <p:spPr/>
        <p:txBody>
          <a:bodyPr/>
          <a:lstStyle>
            <a:lvl1pPr>
              <a:defRPr/>
            </a:lvl1pPr>
          </a:lstStyle>
          <a:p>
            <a:pPr>
              <a:defRPr/>
            </a:pPr>
            <a:endParaRPr lang="en-CA"/>
          </a:p>
        </p:txBody>
      </p:sp>
      <p:sp>
        <p:nvSpPr>
          <p:cNvPr id="15" name="Slide Number Placeholder 5"/>
          <p:cNvSpPr>
            <a:spLocks noGrp="1"/>
          </p:cNvSpPr>
          <p:nvPr>
            <p:ph type="sldNum" sz="quarter" idx="12"/>
          </p:nvPr>
        </p:nvSpPr>
        <p:spPr/>
        <p:txBody>
          <a:bodyPr/>
          <a:lstStyle>
            <a:lvl1pPr>
              <a:defRPr/>
            </a:lvl1pPr>
          </a:lstStyle>
          <a:p>
            <a:pPr>
              <a:defRPr/>
            </a:pPr>
            <a:fld id="{A6DF2B2C-6DFB-4CD7-8D68-F5E26F74A132}"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322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9323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 name="Date Placeholder 3"/>
          <p:cNvSpPr>
            <a:spLocks noGrp="1"/>
          </p:cNvSpPr>
          <p:nvPr>
            <p:ph type="dt" sz="half" idx="2"/>
          </p:nvPr>
        </p:nvSpPr>
        <p:spPr bwMode="auto">
          <a:xfrm>
            <a:off x="457200" y="625157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atin typeface="Garamond" pitchFamily="18" charset="0"/>
              </a:defRPr>
            </a:lvl1pPr>
          </a:lstStyle>
          <a:p>
            <a:pPr>
              <a:defRPr/>
            </a:pPr>
            <a:fld id="{EBC6BC2E-53D9-426A-AA96-6CB31B4AC688}" type="datetimeFigureOut">
              <a:rPr lang="en-US" smtClean="0"/>
              <a:pPr>
                <a:defRPr/>
              </a:pPr>
              <a:t>12/3/2009</a:t>
            </a:fld>
            <a:endParaRPr lang="en-CA" dirty="0"/>
          </a:p>
        </p:txBody>
      </p:sp>
      <p:sp>
        <p:nvSpPr>
          <p:cNvPr id="17" name="Footer Placeholder 4"/>
          <p:cNvSpPr>
            <a:spLocks noGrp="1"/>
          </p:cNvSpPr>
          <p:nvPr>
            <p:ph type="ftr" sz="quarter" idx="3"/>
          </p:nvPr>
        </p:nvSpPr>
        <p:spPr bwMode="auto">
          <a:xfrm>
            <a:off x="3124200" y="6248400"/>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200">
                <a:latin typeface="Garamond" pitchFamily="18" charset="0"/>
              </a:defRPr>
            </a:lvl1pPr>
          </a:lstStyle>
          <a:p>
            <a:pPr>
              <a:defRPr/>
            </a:pPr>
            <a:endParaRPr lang="en-CA" dirty="0"/>
          </a:p>
        </p:txBody>
      </p:sp>
      <p:sp>
        <p:nvSpPr>
          <p:cNvPr id="18" name="Slide Number Placeholder 5"/>
          <p:cNvSpPr>
            <a:spLocks noGrp="1"/>
          </p:cNvSpPr>
          <p:nvPr>
            <p:ph type="sldNum" sz="quarter" idx="4"/>
          </p:nvPr>
        </p:nvSpPr>
        <p:spPr bwMode="auto">
          <a:xfrm>
            <a:off x="6553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200">
                <a:latin typeface="Garamond" pitchFamily="18" charset="0"/>
              </a:defRPr>
            </a:lvl1pPr>
          </a:lstStyle>
          <a:p>
            <a:pPr>
              <a:defRPr/>
            </a:pPr>
            <a:fld id="{87E512F2-4762-46F7-8038-B33322DF0AA4}" type="slidenum">
              <a:rPr lang="en-CA" smtClean="0"/>
              <a:pPr>
                <a:defRPr/>
              </a:pPr>
              <a:t>‹#›</a:t>
            </a:fld>
            <a:endParaRPr lang="en-CA" dirty="0"/>
          </a:p>
        </p:txBody>
      </p:sp>
    </p:spTree>
  </p:cSld>
  <p:clrMap bg1="dk2" tx1="lt1" bg2="dk1" tx2="lt2" accent1="accent1" accent2="accent2" accent3="accent3" accent4="accent4" accent5="accent5" accent6="accent6" hlink="hlink" folHlink="folHlink"/>
  <p:sldLayoutIdLst>
    <p:sldLayoutId id="2147483689" r:id="rId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500306"/>
            <a:ext cx="8229600" cy="1143000"/>
          </a:xfrm>
        </p:spPr>
        <p:txBody>
          <a:bodyPr/>
          <a:lstStyle/>
          <a:p>
            <a:r>
              <a:rPr lang="en-CA" baseline="0" dirty="0" smtClean="0">
                <a:latin typeface="Garamond" pitchFamily="18" charset="0"/>
              </a:rPr>
              <a:t>Obviousness</a:t>
            </a:r>
          </a:p>
        </p:txBody>
      </p:sp>
      <p:sp>
        <p:nvSpPr>
          <p:cNvPr id="3" name="Text Placeholder 2"/>
          <p:cNvSpPr>
            <a:spLocks noGrp="1"/>
          </p:cNvSpPr>
          <p:nvPr>
            <p:ph type="body" idx="1"/>
          </p:nvPr>
        </p:nvSpPr>
        <p:spPr/>
        <p:txBody>
          <a:bodyPr/>
          <a:lstStyle/>
          <a:p>
            <a:endParaRPr lang="en-C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‘But for’ Theory</a:t>
            </a:r>
          </a:p>
        </p:txBody>
      </p:sp>
      <p:sp>
        <p:nvSpPr>
          <p:cNvPr id="3" name="Text Placeholder 2"/>
          <p:cNvSpPr>
            <a:spLocks noGrp="1"/>
          </p:cNvSpPr>
          <p:nvPr>
            <p:ph type="body" idx="1"/>
          </p:nvPr>
        </p:nvSpPr>
        <p:spPr/>
        <p:txBody>
          <a:bodyPr/>
          <a:lstStyle/>
          <a:p>
            <a:pPr lvl="0"/>
            <a:r>
              <a:rPr lang="en-CA" baseline="0" dirty="0" smtClean="0">
                <a:latin typeface="Garamond" pitchFamily="18" charset="0"/>
              </a:rPr>
              <a:t>Why is non-obviousness a requirement?</a:t>
            </a:r>
          </a:p>
          <a:p>
            <a:pPr lvl="0"/>
            <a:r>
              <a:rPr lang="en-CA" baseline="0" dirty="0" smtClean="0">
                <a:latin typeface="Garamond" pitchFamily="18" charset="0"/>
              </a:rPr>
              <a:t>A monopoly is an evil – we want to grant a patent only when it is a necessary evil</a:t>
            </a:r>
          </a:p>
          <a:p>
            <a:pPr lvl="0"/>
            <a:r>
              <a:rPr lang="en-CA" baseline="0" dirty="0" smtClean="0">
                <a:latin typeface="Garamond" pitchFamily="18" charset="0"/>
              </a:rPr>
              <a:t>We want to reward only those inventions which </a:t>
            </a:r>
            <a:r>
              <a:rPr lang="en-CA" i="1" baseline="0" dirty="0" smtClean="0">
                <a:latin typeface="Garamond" pitchFamily="18" charset="0"/>
              </a:rPr>
              <a:t>require the lure of a patent to induce the research.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Importance of non-obviousness</a:t>
            </a:r>
          </a:p>
        </p:txBody>
      </p:sp>
      <p:sp>
        <p:nvSpPr>
          <p:cNvPr id="3" name="Text Placeholder 2"/>
          <p:cNvSpPr>
            <a:spLocks noGrp="1"/>
          </p:cNvSpPr>
          <p:nvPr>
            <p:ph type="body" idx="1"/>
          </p:nvPr>
        </p:nvSpPr>
        <p:spPr/>
        <p:txBody>
          <a:bodyPr>
            <a:normAutofit fontScale="77500" lnSpcReduction="20000"/>
          </a:bodyPr>
          <a:lstStyle/>
          <a:p>
            <a:pPr lvl="0"/>
            <a:r>
              <a:rPr lang="en-CA" baseline="0" dirty="0" smtClean="0">
                <a:latin typeface="Garamond" pitchFamily="18" charset="0"/>
              </a:rPr>
              <a:t>No modern system permits patents on an anticipation standard alone: why not?</a:t>
            </a:r>
          </a:p>
          <a:p>
            <a:pPr lvl="1"/>
            <a:r>
              <a:rPr lang="en-CA" baseline="0" dirty="0" smtClean="0">
                <a:latin typeface="Garamond" pitchFamily="18" charset="0"/>
              </a:rPr>
              <a:t>Why is an obviousness criterion needed?</a:t>
            </a:r>
          </a:p>
          <a:p>
            <a:pPr lvl="0"/>
            <a:r>
              <a:rPr lang="en-CA" baseline="0" dirty="0" smtClean="0">
                <a:latin typeface="Garamond" pitchFamily="18" charset="0"/>
              </a:rPr>
              <a:t>An invention may be new, useful – and very valuable – and yet obvious</a:t>
            </a:r>
          </a:p>
          <a:p>
            <a:pPr lvl="1"/>
            <a:r>
              <a:rPr lang="en-CA" baseline="0" dirty="0" smtClean="0">
                <a:latin typeface="Garamond" pitchFamily="18" charset="0"/>
              </a:rPr>
              <a:t>Selden “Road Engine” (automobile)</a:t>
            </a:r>
          </a:p>
          <a:p>
            <a:pPr lvl="2"/>
            <a:r>
              <a:rPr lang="en-CA" baseline="0" dirty="0" smtClean="0">
                <a:latin typeface="Garamond" pitchFamily="18" charset="0"/>
              </a:rPr>
              <a:t>US Pat # 549,160, issued 1885</a:t>
            </a:r>
          </a:p>
          <a:p>
            <a:pPr lvl="1"/>
            <a:r>
              <a:rPr lang="en-CA" baseline="0" dirty="0" err="1" smtClean="0">
                <a:latin typeface="Garamond" pitchFamily="18" charset="0"/>
              </a:rPr>
              <a:t>Amazoncom</a:t>
            </a:r>
            <a:r>
              <a:rPr lang="en-CA" baseline="0" dirty="0" smtClean="0">
                <a:latin typeface="Garamond" pitchFamily="18" charset="0"/>
              </a:rPr>
              <a:t> “1-click shopping” </a:t>
            </a:r>
          </a:p>
          <a:p>
            <a:pPr lvl="2"/>
            <a:r>
              <a:rPr lang="en-CA" baseline="0" dirty="0" smtClean="0">
                <a:latin typeface="Garamond" pitchFamily="18" charset="0"/>
              </a:rPr>
              <a:t>US Pat # 5,960,411, issued 1999</a:t>
            </a:r>
          </a:p>
          <a:p>
            <a:pPr lvl="1"/>
            <a:r>
              <a:rPr lang="en-CA" baseline="0" dirty="0" smtClean="0">
                <a:latin typeface="Garamond" pitchFamily="18" charset="0"/>
              </a:rPr>
              <a:t>NTP Wireless RF e-mail</a:t>
            </a:r>
          </a:p>
          <a:p>
            <a:pPr lvl="2"/>
            <a:r>
              <a:rPr lang="en-CA" baseline="0" dirty="0" smtClean="0">
                <a:latin typeface="Garamond" pitchFamily="18" charset="0"/>
              </a:rPr>
              <a:t>US Pat # 5,436,960, filed 1991, issued 1995</a:t>
            </a:r>
          </a:p>
          <a:p>
            <a:pPr lvl="1"/>
            <a:r>
              <a:rPr lang="en-CA" baseline="0" dirty="0" smtClean="0">
                <a:latin typeface="Garamond" pitchFamily="18" charset="0"/>
              </a:rPr>
              <a:t>RIM - forwarding e-mail to mobile unit</a:t>
            </a:r>
          </a:p>
          <a:p>
            <a:pPr lvl="2"/>
            <a:r>
              <a:rPr lang="en-CA" baseline="0" dirty="0" smtClean="0">
                <a:latin typeface="Garamond" pitchFamily="18" charset="0"/>
              </a:rPr>
              <a:t>US Pat # 6,219,694, filed 1998, issued 2001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“But for” Standard</a:t>
            </a:r>
          </a:p>
        </p:txBody>
      </p:sp>
      <p:sp>
        <p:nvSpPr>
          <p:cNvPr id="3" name="Text Placeholder 2"/>
          <p:cNvSpPr>
            <a:spLocks noGrp="1"/>
          </p:cNvSpPr>
          <p:nvPr>
            <p:ph type="body" idx="1"/>
          </p:nvPr>
        </p:nvSpPr>
        <p:spPr/>
        <p:txBody>
          <a:bodyPr>
            <a:normAutofit/>
          </a:bodyPr>
          <a:lstStyle/>
          <a:p>
            <a:pPr lvl="0"/>
            <a:r>
              <a:rPr lang="en-CA" baseline="0" dirty="0" smtClean="0">
                <a:latin typeface="Garamond" pitchFamily="18" charset="0"/>
              </a:rPr>
              <a:t>Note that the “but for” obviousness standard is very difficult to implement</a:t>
            </a:r>
          </a:p>
          <a:p>
            <a:pPr lvl="1"/>
            <a:r>
              <a:rPr lang="en-CA" baseline="0" dirty="0" smtClean="0">
                <a:latin typeface="Garamond" pitchFamily="18" charset="0"/>
              </a:rPr>
              <a:t>Only those inventions which required the patent lure should be patentable</a:t>
            </a:r>
          </a:p>
          <a:p>
            <a:pPr lvl="1"/>
            <a:r>
              <a:rPr lang="en-CA" baseline="0" dirty="0" smtClean="0">
                <a:latin typeface="Garamond" pitchFamily="18" charset="0"/>
              </a:rPr>
              <a:t>How high is that standard in cost or genius?</a:t>
            </a:r>
          </a:p>
          <a:p>
            <a:pPr lvl="1"/>
            <a:r>
              <a:rPr lang="en-CA" baseline="0" dirty="0" smtClean="0">
                <a:latin typeface="Garamond" pitchFamily="18" charset="0"/>
              </a:rPr>
              <a:t>What evidence is available to the courts?</a:t>
            </a:r>
          </a:p>
          <a:p>
            <a:pPr lvl="1"/>
            <a:r>
              <a:rPr lang="en-CA" baseline="0" dirty="0" smtClean="0">
                <a:latin typeface="Garamond" pitchFamily="18" charset="0"/>
              </a:rPr>
              <a:t>The court must exercise judgment in an area outside of its expertise</a:t>
            </a:r>
          </a:p>
          <a:p>
            <a:pPr lvl="1"/>
            <a:r>
              <a:rPr lang="en-CA" dirty="0" smtClean="0">
                <a:latin typeface="Garamond" pitchFamily="18" charset="0"/>
              </a:rPr>
              <a:t>Cf. “</a:t>
            </a:r>
            <a:r>
              <a:rPr lang="en-CA" dirty="0" err="1" smtClean="0">
                <a:latin typeface="Garamond" pitchFamily="18" charset="0"/>
              </a:rPr>
              <a:t>evergreening</a:t>
            </a:r>
            <a:r>
              <a:rPr lang="en-CA" dirty="0" smtClean="0">
                <a:latin typeface="Garamond" pitchFamily="18" charset="0"/>
              </a:rPr>
              <a:t>”</a:t>
            </a:r>
            <a:endParaRPr lang="en-CA" baseline="0" dirty="0" smtClean="0">
              <a:latin typeface="Garamond"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496"/>
            <a:ext cx="8229600" cy="1143000"/>
          </a:xfrm>
        </p:spPr>
        <p:txBody>
          <a:bodyPr/>
          <a:lstStyle/>
          <a:p>
            <a:r>
              <a:rPr lang="en-CA" baseline="0" dirty="0" smtClean="0">
                <a:latin typeface="Garamond" pitchFamily="18" charset="0"/>
              </a:rPr>
              <a:t>Obviousness/Anticipation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Obviousness/Anticipation</a:t>
            </a:r>
          </a:p>
        </p:txBody>
      </p:sp>
      <p:sp>
        <p:nvSpPr>
          <p:cNvPr id="3" name="Text Placeholder 2"/>
          <p:cNvSpPr>
            <a:spLocks noGrp="1"/>
          </p:cNvSpPr>
          <p:nvPr>
            <p:ph type="body" idx="1"/>
          </p:nvPr>
        </p:nvSpPr>
        <p:spPr/>
        <p:txBody>
          <a:bodyPr>
            <a:normAutofit fontScale="92500" lnSpcReduction="20000"/>
          </a:bodyPr>
          <a:lstStyle/>
          <a:p>
            <a:pPr lvl="0"/>
            <a:r>
              <a:rPr lang="en-CA" baseline="0" dirty="0" smtClean="0">
                <a:latin typeface="Garamond" pitchFamily="18" charset="0"/>
              </a:rPr>
              <a:t>Anticipation is a much easier standard to apply</a:t>
            </a:r>
          </a:p>
          <a:p>
            <a:pPr lvl="1"/>
            <a:r>
              <a:rPr lang="en-CA" baseline="0" dirty="0" smtClean="0">
                <a:latin typeface="Garamond" pitchFamily="18" charset="0"/>
              </a:rPr>
              <a:t>The court has ready access to evidence of prior art</a:t>
            </a:r>
          </a:p>
          <a:p>
            <a:pPr lvl="1"/>
            <a:r>
              <a:rPr lang="en-CA" baseline="0" dirty="0" smtClean="0">
                <a:latin typeface="Garamond" pitchFamily="18" charset="0"/>
              </a:rPr>
              <a:t>It is much easier to determine whether one invention is the same as another than it is to tell whether an invention is “inventive”</a:t>
            </a:r>
          </a:p>
          <a:p>
            <a:pPr lvl="1"/>
            <a:r>
              <a:rPr lang="en-CA" baseline="0" dirty="0" smtClean="0">
                <a:latin typeface="Garamond" pitchFamily="18" charset="0"/>
              </a:rPr>
              <a:t>Recall Muldoon J Unilever PLC v Procter &amp; Gamble Inc (FCTD )</a:t>
            </a:r>
          </a:p>
          <a:p>
            <a:pPr lvl="2"/>
            <a:r>
              <a:rPr lang="en-CA" baseline="0" dirty="0" smtClean="0">
                <a:solidFill>
                  <a:srgbClr val="66FF66"/>
                </a:solidFill>
                <a:latin typeface="Garamond" pitchFamily="18" charset="0"/>
              </a:rPr>
              <a:t>When one considers the apparent silliness of trial by a judge who is utterly unschooled in the scientific substance of a patent, hearing conflicting testimony of so-called experts who speak the antithesis of scientific verity, and lawyers who have been engaged in the particular case for years before the trial, one knows that this field cries out for reform.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Obviousness/Anticipation</a:t>
            </a:r>
          </a:p>
        </p:txBody>
      </p:sp>
      <p:sp>
        <p:nvSpPr>
          <p:cNvPr id="3" name="Text Placeholder 2"/>
          <p:cNvSpPr>
            <a:spLocks noGrp="1"/>
          </p:cNvSpPr>
          <p:nvPr>
            <p:ph type="body" idx="1"/>
          </p:nvPr>
        </p:nvSpPr>
        <p:spPr/>
        <p:txBody>
          <a:bodyPr>
            <a:normAutofit fontScale="92500" lnSpcReduction="10000"/>
          </a:bodyPr>
          <a:lstStyle/>
          <a:p>
            <a:pPr lvl="0"/>
            <a:r>
              <a:rPr lang="en-CA" baseline="0" dirty="0" smtClean="0">
                <a:latin typeface="Garamond" pitchFamily="18" charset="0"/>
              </a:rPr>
              <a:t>In practice obviousness and anticipation are linked</a:t>
            </a:r>
          </a:p>
          <a:p>
            <a:pPr lvl="0"/>
            <a:r>
              <a:rPr lang="en-CA" baseline="0" dirty="0" smtClean="0">
                <a:solidFill>
                  <a:srgbClr val="66FF66"/>
                </a:solidFill>
                <a:latin typeface="Garamond" pitchFamily="18" charset="0"/>
              </a:rPr>
              <a:t>It is so easy, once the teaching of a patent is known, to say, "I could have done that"; before the assertion can be given any weight, one must have a satisfactory answer to the question, "Why didn't you?"</a:t>
            </a:r>
          </a:p>
          <a:p>
            <a:pPr lvl="2"/>
            <a:r>
              <a:rPr lang="en-CA" baseline="0" dirty="0" smtClean="0">
                <a:latin typeface="Garamond" pitchFamily="18" charset="0"/>
              </a:rPr>
              <a:t>Beloit (FCA)</a:t>
            </a:r>
          </a:p>
          <a:p>
            <a:pPr lvl="0"/>
            <a:r>
              <a:rPr lang="en-CA" baseline="0" dirty="0" smtClean="0">
                <a:solidFill>
                  <a:srgbClr val="66FF66"/>
                </a:solidFill>
                <a:latin typeface="Garamond" pitchFamily="18" charset="0"/>
              </a:rPr>
              <a:t>Seeing that it is admittedly better, why was it not used sooner, if obvious?</a:t>
            </a:r>
          </a:p>
          <a:p>
            <a:pPr lvl="1"/>
            <a:r>
              <a:rPr lang="en-CA" baseline="0" dirty="0" smtClean="0">
                <a:latin typeface="Garamond" pitchFamily="18" charset="0"/>
              </a:rPr>
              <a:t>Halocarbon (SCC)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500306"/>
            <a:ext cx="8229600" cy="1143000"/>
          </a:xfrm>
        </p:spPr>
        <p:txBody>
          <a:bodyPr>
            <a:normAutofit fontScale="90000"/>
          </a:bodyPr>
          <a:lstStyle/>
          <a:p>
            <a:r>
              <a:rPr lang="en-CA" baseline="0" dirty="0" smtClean="0">
                <a:latin typeface="Garamond" pitchFamily="18" charset="0"/>
              </a:rPr>
              <a:t>Implementing the Obviousness</a:t>
            </a:r>
            <a:r>
              <a:rPr lang="en-CA" dirty="0" smtClean="0">
                <a:latin typeface="Garamond" pitchFamily="18" charset="0"/>
              </a:rPr>
              <a:t> </a:t>
            </a:r>
            <a:r>
              <a:rPr lang="en-CA" baseline="0" dirty="0" smtClean="0">
                <a:latin typeface="Garamond" pitchFamily="18" charset="0"/>
              </a:rPr>
              <a:t>Standard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Beloit</a:t>
            </a:r>
          </a:p>
        </p:txBody>
      </p:sp>
      <p:sp>
        <p:nvSpPr>
          <p:cNvPr id="3" name="Text Placeholder 2"/>
          <p:cNvSpPr>
            <a:spLocks noGrp="1"/>
          </p:cNvSpPr>
          <p:nvPr>
            <p:ph type="body" idx="1"/>
          </p:nvPr>
        </p:nvSpPr>
        <p:spPr/>
        <p:txBody>
          <a:bodyPr>
            <a:normAutofit/>
          </a:bodyPr>
          <a:lstStyle/>
          <a:p>
            <a:pPr lvl="0"/>
            <a:r>
              <a:rPr lang="en-CA" baseline="0" dirty="0" smtClean="0">
                <a:latin typeface="Garamond" pitchFamily="18" charset="0"/>
              </a:rPr>
              <a:t>Consider whether the tests / approaches discussed</a:t>
            </a:r>
            <a:r>
              <a:rPr lang="en-CA" dirty="0" smtClean="0">
                <a:latin typeface="Garamond" pitchFamily="18" charset="0"/>
              </a:rPr>
              <a:t> implement or are consistent with the “but for” approach to obviousness</a:t>
            </a:r>
            <a:endParaRPr lang="en-CA" i="1" baseline="0" dirty="0" smtClean="0">
              <a:latin typeface="Garamond"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Beloit</a:t>
            </a:r>
          </a:p>
        </p:txBody>
      </p:sp>
      <p:sp>
        <p:nvSpPr>
          <p:cNvPr id="3" name="Text Placeholder 2"/>
          <p:cNvSpPr>
            <a:spLocks noGrp="1"/>
          </p:cNvSpPr>
          <p:nvPr>
            <p:ph type="body" idx="1"/>
          </p:nvPr>
        </p:nvSpPr>
        <p:spPr/>
        <p:txBody>
          <a:bodyPr>
            <a:normAutofit fontScale="85000" lnSpcReduction="10000"/>
          </a:bodyPr>
          <a:lstStyle/>
          <a:p>
            <a:pPr lvl="0"/>
            <a:r>
              <a:rPr lang="en-CA" baseline="0" dirty="0" smtClean="0">
                <a:solidFill>
                  <a:srgbClr val="66FF66"/>
                </a:solidFill>
                <a:latin typeface="Garamond" pitchFamily="18" charset="0"/>
              </a:rPr>
              <a:t>The classical touchstone for obviousness is the technician skilled in the art but having </a:t>
            </a:r>
            <a:r>
              <a:rPr lang="en-CA" baseline="0" dirty="0" smtClean="0">
                <a:solidFill>
                  <a:srgbClr val="FFFF66"/>
                </a:solidFill>
                <a:latin typeface="Garamond" pitchFamily="18" charset="0"/>
              </a:rPr>
              <a:t>no scintilla of inventiveness or imagination</a:t>
            </a:r>
            <a:r>
              <a:rPr lang="en-CA" baseline="0" dirty="0" smtClean="0">
                <a:solidFill>
                  <a:srgbClr val="66FF66"/>
                </a:solidFill>
                <a:latin typeface="Garamond" pitchFamily="18" charset="0"/>
              </a:rPr>
              <a:t>; a paragon of deduction and dexterity, wholly devoid of intuition; a triumph of the left hemisphere over the right.  The question to be asked is whether this mythical creature </a:t>
            </a:r>
            <a:r>
              <a:rPr lang="en-CA" dirty="0" smtClean="0">
                <a:solidFill>
                  <a:srgbClr val="66FF66"/>
                </a:solidFill>
                <a:latin typeface="Garamond" pitchFamily="18" charset="0"/>
              </a:rPr>
              <a:t>. . . </a:t>
            </a:r>
            <a:r>
              <a:rPr lang="en-CA" baseline="0" dirty="0" smtClean="0">
                <a:solidFill>
                  <a:srgbClr val="66FF66"/>
                </a:solidFill>
                <a:latin typeface="Garamond" pitchFamily="18" charset="0"/>
              </a:rPr>
              <a:t> would, in the light of the state of the art and of common general knowledge as at the claimed date of invention, have come </a:t>
            </a:r>
            <a:r>
              <a:rPr lang="en-CA" baseline="0" dirty="0" smtClean="0">
                <a:solidFill>
                  <a:srgbClr val="FFFF66"/>
                </a:solidFill>
                <a:latin typeface="Garamond" pitchFamily="18" charset="0"/>
              </a:rPr>
              <a:t>directly and without difficulty to the solution</a:t>
            </a:r>
            <a:r>
              <a:rPr lang="en-CA" baseline="0" dirty="0" smtClean="0">
                <a:solidFill>
                  <a:srgbClr val="66FF66"/>
                </a:solidFill>
                <a:latin typeface="Garamond" pitchFamily="18" charset="0"/>
              </a:rPr>
              <a:t> taught by the patent</a:t>
            </a:r>
            <a:r>
              <a:rPr lang="en-CA" baseline="0" dirty="0" smtClean="0">
                <a:solidFill>
                  <a:srgbClr val="FFFF66"/>
                </a:solidFill>
                <a:latin typeface="Garamond" pitchFamily="18" charset="0"/>
              </a:rPr>
              <a:t>.  It is a very difficult test to satisfy.</a:t>
            </a:r>
          </a:p>
          <a:p>
            <a:pPr lvl="0"/>
            <a:r>
              <a:rPr lang="en-CA" baseline="0" dirty="0" smtClean="0">
                <a:latin typeface="Garamond" pitchFamily="18" charset="0"/>
              </a:rPr>
              <a:t>Is this compatible with the “but for “approach?</a:t>
            </a:r>
            <a:endParaRPr lang="en-CA" i="1" baseline="0" dirty="0" smtClean="0">
              <a:latin typeface="Garamond"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496"/>
            <a:ext cx="8229600" cy="1143000"/>
          </a:xfrm>
        </p:spPr>
        <p:txBody>
          <a:bodyPr/>
          <a:lstStyle/>
          <a:p>
            <a:r>
              <a:rPr lang="en-CA" dirty="0" err="1" smtClean="0">
                <a:latin typeface="Garamond" pitchFamily="18" charset="0"/>
              </a:rPr>
              <a:t>Sanofi</a:t>
            </a:r>
            <a:endParaRPr lang="en-CA" baseline="0" dirty="0" smtClean="0">
              <a:latin typeface="Garamond"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Non-Obviousness</a:t>
            </a:r>
          </a:p>
        </p:txBody>
      </p:sp>
      <p:sp>
        <p:nvSpPr>
          <p:cNvPr id="3" name="Text Placeholder 2"/>
          <p:cNvSpPr>
            <a:spLocks noGrp="1"/>
          </p:cNvSpPr>
          <p:nvPr>
            <p:ph type="body" idx="1"/>
          </p:nvPr>
        </p:nvSpPr>
        <p:spPr/>
        <p:txBody>
          <a:bodyPr/>
          <a:lstStyle/>
          <a:p>
            <a:pPr lvl="0"/>
            <a:r>
              <a:rPr lang="en-CA" baseline="0" dirty="0" smtClean="0">
                <a:latin typeface="Garamond" pitchFamily="18" charset="0"/>
              </a:rPr>
              <a:t>Originally a case-law requirement interpreting “manner of new Manufacture” requiring an “inventive step”</a:t>
            </a:r>
          </a:p>
          <a:p>
            <a:pPr lvl="0"/>
            <a:r>
              <a:rPr lang="en-CA" baseline="0" dirty="0" smtClean="0">
                <a:latin typeface="Garamond" pitchFamily="18" charset="0"/>
              </a:rPr>
              <a:t>Long known in the UK as the “Cripps question”</a:t>
            </a:r>
          </a:p>
          <a:p>
            <a:pPr lvl="0"/>
            <a:r>
              <a:rPr lang="en-CA" baseline="0" dirty="0" smtClean="0">
                <a:latin typeface="Garamond" pitchFamily="18" charset="0"/>
              </a:rPr>
              <a:t>Now codified in s.28.3</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latin typeface="Garamond" pitchFamily="18" charset="0"/>
              </a:rPr>
              <a:t>Sanofi</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pPr lvl="0"/>
            <a:r>
              <a:rPr lang="en-CA" baseline="0" dirty="0" smtClean="0">
                <a:latin typeface="Garamond" pitchFamily="18" charset="0"/>
              </a:rPr>
              <a:t>Overall</a:t>
            </a:r>
            <a:r>
              <a:rPr lang="en-CA" dirty="0" smtClean="0">
                <a:latin typeface="Garamond" pitchFamily="18" charset="0"/>
              </a:rPr>
              <a:t> approach</a:t>
            </a:r>
          </a:p>
          <a:p>
            <a:pPr lvl="0"/>
            <a:r>
              <a:rPr lang="en-CA" dirty="0" smtClean="0">
                <a:latin typeface="Garamond" pitchFamily="18" charset="0"/>
              </a:rPr>
              <a:t>Obvious to try “test”</a:t>
            </a:r>
          </a:p>
          <a:p>
            <a:pPr lvl="0"/>
            <a:r>
              <a:rPr lang="en-CA" dirty="0" smtClean="0">
                <a:latin typeface="Garamond" pitchFamily="18" charset="0"/>
              </a:rPr>
              <a:t>‘Windsurfer’ structured approach</a:t>
            </a:r>
          </a:p>
          <a:p>
            <a:pPr lvl="0"/>
            <a:r>
              <a:rPr lang="en-CA" dirty="0" smtClean="0">
                <a:latin typeface="Garamond" pitchFamily="18" charset="0"/>
              </a:rPr>
              <a:t>Relevant factors</a:t>
            </a:r>
          </a:p>
          <a:p>
            <a:pPr lvl="0">
              <a:buNone/>
            </a:pPr>
            <a:endParaRPr lang="en-CA" baseline="0" dirty="0" smtClean="0">
              <a:latin typeface="Garamond"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Overall</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pPr lvl="0"/>
            <a:r>
              <a:rPr lang="en-CA" dirty="0" smtClean="0">
                <a:latin typeface="Garamond" pitchFamily="18" charset="0"/>
              </a:rPr>
              <a:t>Rejects the Beloit test</a:t>
            </a:r>
          </a:p>
          <a:p>
            <a:pPr lvl="0"/>
            <a:r>
              <a:rPr lang="en-CA" dirty="0" smtClean="0">
                <a:solidFill>
                  <a:srgbClr val="66FF66"/>
                </a:solidFill>
                <a:latin typeface="Garamond" pitchFamily="18" charset="0"/>
              </a:rPr>
              <a:t>. . . the restrictiveness with which the Beloit test has been interpreted in Canada should be re-examined.</a:t>
            </a:r>
          </a:p>
          <a:p>
            <a:pPr lvl="0"/>
            <a:r>
              <a:rPr lang="en-CA" baseline="0" dirty="0" smtClean="0">
                <a:latin typeface="Garamond" pitchFamily="18" charset="0"/>
              </a:rPr>
              <a:t>No rigid rules</a:t>
            </a:r>
          </a:p>
          <a:p>
            <a:pPr lvl="1"/>
            <a:r>
              <a:rPr lang="en-CA" dirty="0" smtClean="0">
                <a:solidFill>
                  <a:srgbClr val="66FF66"/>
                </a:solidFill>
                <a:latin typeface="Garamond" pitchFamily="18" charset="0"/>
              </a:rPr>
              <a:t>an expansive and flexible approach that would include “any secondary considerations that [will] prove instructive” will be useful (p. 1739).</a:t>
            </a:r>
            <a:endParaRPr lang="en-CA" baseline="0" dirty="0" smtClean="0">
              <a:solidFill>
                <a:srgbClr val="66FF66"/>
              </a:solidFill>
              <a:latin typeface="Garamond"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Overall</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pPr lvl="0"/>
            <a:r>
              <a:rPr lang="en-CA" dirty="0" smtClean="0">
                <a:latin typeface="Garamond" pitchFamily="18" charset="0"/>
              </a:rPr>
              <a:t>Does not expressly accept the “but for” theory</a:t>
            </a:r>
          </a:p>
          <a:p>
            <a:pPr lvl="0"/>
            <a:r>
              <a:rPr lang="en-CA" dirty="0" smtClean="0">
                <a:latin typeface="Garamond" pitchFamily="18" charset="0"/>
              </a:rPr>
              <a:t>But is consistent with it</a:t>
            </a:r>
          </a:p>
          <a:p>
            <a:pPr lvl="0"/>
            <a:r>
              <a:rPr lang="en-CA" dirty="0" smtClean="0">
                <a:solidFill>
                  <a:srgbClr val="FFFF66"/>
                </a:solidFill>
                <a:latin typeface="Garamond" pitchFamily="18" charset="0"/>
              </a:rPr>
              <a:t>The patent system is intended to provide an economic encouragement for research and development.  </a:t>
            </a:r>
            <a:r>
              <a:rPr lang="en-CA" dirty="0" smtClean="0">
                <a:solidFill>
                  <a:srgbClr val="66FF66"/>
                </a:solidFill>
                <a:latin typeface="Garamond" pitchFamily="18" charset="0"/>
              </a:rPr>
              <a:t>It is well known that this is particularly important in the field of pharmaceuticals and biotechnology.</a:t>
            </a:r>
            <a:endParaRPr lang="en-CA" baseline="0" dirty="0" smtClean="0">
              <a:solidFill>
                <a:srgbClr val="66FF66"/>
              </a:solidFill>
              <a:latin typeface="Garamond"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Obvious to Try “Test”</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pPr lvl="0"/>
            <a:r>
              <a:rPr lang="en-CA" dirty="0" smtClean="0">
                <a:latin typeface="Garamond" pitchFamily="18" charset="0"/>
              </a:rPr>
              <a:t>Obvious to try “test” is used in two ways</a:t>
            </a:r>
          </a:p>
          <a:p>
            <a:pPr lvl="0"/>
            <a:r>
              <a:rPr lang="en-CA" dirty="0" smtClean="0">
                <a:latin typeface="Garamond" pitchFamily="18" charset="0"/>
              </a:rPr>
              <a:t>(1) If obvious to try =&gt; obvious</a:t>
            </a:r>
          </a:p>
          <a:p>
            <a:pPr lvl="1"/>
            <a:r>
              <a:rPr lang="en-CA" dirty="0" smtClean="0">
                <a:latin typeface="Garamond" pitchFamily="18" charset="0"/>
              </a:rPr>
              <a:t>This is REJECTED in </a:t>
            </a:r>
            <a:r>
              <a:rPr lang="en-CA" dirty="0" err="1" smtClean="0">
                <a:latin typeface="Garamond" pitchFamily="18" charset="0"/>
              </a:rPr>
              <a:t>Sanofi</a:t>
            </a:r>
            <a:endParaRPr lang="en-CA" dirty="0" smtClean="0">
              <a:latin typeface="Garamond" pitchFamily="18" charset="0"/>
            </a:endParaRPr>
          </a:p>
          <a:p>
            <a:pPr lvl="1"/>
            <a:endParaRPr lang="en-CA" dirty="0" smtClean="0">
              <a:latin typeface="Garamond" pitchFamily="18" charset="0"/>
            </a:endParaRPr>
          </a:p>
          <a:p>
            <a:pPr lvl="1"/>
            <a:endParaRPr lang="en-CA" dirty="0" smtClean="0">
              <a:latin typeface="Garamond" pitchFamily="18" charset="0"/>
            </a:endParaRPr>
          </a:p>
          <a:p>
            <a:pPr lvl="0">
              <a:buNone/>
            </a:pPr>
            <a:endParaRPr lang="en-CA" baseline="0" dirty="0" smtClean="0">
              <a:latin typeface="Garamond"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Obvious to Try “Test”</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pPr lvl="0"/>
            <a:r>
              <a:rPr lang="en-CA" dirty="0" smtClean="0">
                <a:latin typeface="Garamond" pitchFamily="18" charset="0"/>
              </a:rPr>
              <a:t>(2) Whether the invention was obvious to try is a factor to be considered</a:t>
            </a:r>
          </a:p>
          <a:p>
            <a:pPr lvl="1"/>
            <a:r>
              <a:rPr lang="en-CA" dirty="0" smtClean="0">
                <a:latin typeface="Garamond" pitchFamily="18" charset="0"/>
              </a:rPr>
              <a:t>This is ACCEPTED in </a:t>
            </a:r>
            <a:r>
              <a:rPr lang="en-CA" dirty="0" err="1" smtClean="0">
                <a:latin typeface="Garamond" pitchFamily="18" charset="0"/>
              </a:rPr>
              <a:t>Sanofi</a:t>
            </a:r>
            <a:endParaRPr lang="en-CA" dirty="0" smtClean="0">
              <a:latin typeface="Garamond" pitchFamily="18" charset="0"/>
            </a:endParaRPr>
          </a:p>
          <a:p>
            <a:pPr lvl="1"/>
            <a:r>
              <a:rPr lang="en-US" dirty="0" smtClean="0">
                <a:solidFill>
                  <a:srgbClr val="66FF66"/>
                </a:solidFill>
                <a:latin typeface="Garamond" pitchFamily="18" charset="0"/>
              </a:rPr>
              <a:t>If an “obvious to try” test is warranted, </a:t>
            </a:r>
            <a:r>
              <a:rPr lang="en-US" dirty="0" smtClean="0">
                <a:solidFill>
                  <a:srgbClr val="FFFF66"/>
                </a:solidFill>
                <a:latin typeface="Garamond" pitchFamily="18" charset="0"/>
              </a:rPr>
              <a:t>the following factors</a:t>
            </a:r>
            <a:r>
              <a:rPr lang="en-US" dirty="0" smtClean="0">
                <a:solidFill>
                  <a:srgbClr val="66FF66"/>
                </a:solidFill>
                <a:latin typeface="Garamond" pitchFamily="18" charset="0"/>
              </a:rPr>
              <a:t> should be taken into consideration at the fourth step of the obviousness inquiry. </a:t>
            </a:r>
          </a:p>
          <a:p>
            <a:r>
              <a:rPr lang="en-CA" dirty="0" smtClean="0">
                <a:latin typeface="Garamond" pitchFamily="18" charset="0"/>
              </a:rPr>
              <a:t>But it is NOT a test</a:t>
            </a:r>
          </a:p>
          <a:p>
            <a:pPr lvl="1"/>
            <a:r>
              <a:rPr lang="en-CA" dirty="0" smtClean="0">
                <a:latin typeface="Garamond" pitchFamily="18" charset="0"/>
              </a:rPr>
              <a:t>If an invention is obvious to try, but not obvious to succeed, it may well be inventive</a:t>
            </a:r>
          </a:p>
          <a:p>
            <a:pPr lvl="1"/>
            <a:endParaRPr lang="en-CA" dirty="0" smtClean="0">
              <a:latin typeface="Garamond" pitchFamily="18" charset="0"/>
            </a:endParaRPr>
          </a:p>
          <a:p>
            <a:pPr lvl="1"/>
            <a:endParaRPr lang="en-CA" dirty="0" smtClean="0">
              <a:latin typeface="Garamond" pitchFamily="18" charset="0"/>
            </a:endParaRPr>
          </a:p>
          <a:p>
            <a:pPr lvl="0">
              <a:buNone/>
            </a:pPr>
            <a:endParaRPr lang="en-CA" baseline="0" dirty="0" smtClean="0">
              <a:latin typeface="Garamond"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Obvious to Try?</a:t>
            </a:r>
          </a:p>
        </p:txBody>
      </p:sp>
      <p:sp>
        <p:nvSpPr>
          <p:cNvPr id="3" name="Text Placeholder 2"/>
          <p:cNvSpPr>
            <a:spLocks noGrp="1"/>
          </p:cNvSpPr>
          <p:nvPr>
            <p:ph type="body" idx="1"/>
          </p:nvPr>
        </p:nvSpPr>
        <p:spPr/>
        <p:txBody>
          <a:bodyPr/>
          <a:lstStyle/>
          <a:p>
            <a:r>
              <a:rPr lang="en-CA" baseline="0" dirty="0" smtClean="0">
                <a:latin typeface="Garamond" pitchFamily="18" charset="0"/>
              </a:rPr>
              <a:t>Generally, if an invention is </a:t>
            </a:r>
            <a:r>
              <a:rPr lang="en-CA" u="sng" baseline="0" dirty="0" smtClean="0">
                <a:latin typeface="Garamond" pitchFamily="18" charset="0"/>
              </a:rPr>
              <a:t>not</a:t>
            </a:r>
            <a:r>
              <a:rPr lang="en-CA" baseline="0" dirty="0" smtClean="0">
                <a:latin typeface="Garamond" pitchFamily="18" charset="0"/>
              </a:rPr>
              <a:t> obvious to try, it is </a:t>
            </a:r>
            <a:r>
              <a:rPr lang="en-CA" u="sng" baseline="0" dirty="0" smtClean="0">
                <a:latin typeface="Garamond" pitchFamily="18" charset="0"/>
              </a:rPr>
              <a:t>not</a:t>
            </a:r>
            <a:r>
              <a:rPr lang="en-CA" baseline="0" dirty="0" smtClean="0">
                <a:latin typeface="Garamond" pitchFamily="18" charset="0"/>
              </a:rPr>
              <a:t> obvious</a:t>
            </a:r>
          </a:p>
          <a:p>
            <a:pPr lvl="0"/>
            <a:r>
              <a:rPr lang="en-CA" baseline="0" dirty="0" smtClean="0">
                <a:latin typeface="Garamond" pitchFamily="18" charset="0"/>
              </a:rPr>
              <a:t>Why is it not obvious to try?</a:t>
            </a:r>
          </a:p>
          <a:p>
            <a:pPr lvl="1"/>
            <a:r>
              <a:rPr lang="en-CA" baseline="0" dirty="0" smtClean="0">
                <a:latin typeface="Garamond" pitchFamily="18" charset="0"/>
              </a:rPr>
              <a:t>Not an obvious thing to do</a:t>
            </a:r>
          </a:p>
          <a:p>
            <a:pPr lvl="2"/>
            <a:r>
              <a:rPr lang="en-CA" baseline="0" dirty="0" smtClean="0">
                <a:latin typeface="Garamond" pitchFamily="18" charset="0"/>
              </a:rPr>
              <a:t>Flash of genius</a:t>
            </a:r>
          </a:p>
          <a:p>
            <a:pPr lvl="1"/>
            <a:r>
              <a:rPr lang="en-CA" baseline="0" dirty="0" smtClean="0">
                <a:latin typeface="Garamond" pitchFamily="18" charset="0"/>
              </a:rPr>
              <a:t>Not obvious that it would be worth doing</a:t>
            </a:r>
          </a:p>
          <a:p>
            <a:pPr lvl="2"/>
            <a:r>
              <a:rPr lang="en-CA" baseline="0" dirty="0" smtClean="0">
                <a:latin typeface="Garamond" pitchFamily="18" charset="0"/>
              </a:rPr>
              <a:t>Surprising advantage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Obvious to Try</a:t>
            </a:r>
          </a:p>
        </p:txBody>
      </p:sp>
      <p:sp>
        <p:nvSpPr>
          <p:cNvPr id="3" name="Text Placeholder 2"/>
          <p:cNvSpPr>
            <a:spLocks noGrp="1"/>
          </p:cNvSpPr>
          <p:nvPr>
            <p:ph type="body" idx="1"/>
          </p:nvPr>
        </p:nvSpPr>
        <p:spPr/>
        <p:txBody>
          <a:bodyPr>
            <a:normAutofit fontScale="85000" lnSpcReduction="20000"/>
          </a:bodyPr>
          <a:lstStyle/>
          <a:p>
            <a:pPr lvl="0"/>
            <a:r>
              <a:rPr lang="en-CA" baseline="0" dirty="0" smtClean="0">
                <a:latin typeface="Garamond" pitchFamily="18" charset="0"/>
              </a:rPr>
              <a:t>If Not Obvious to Try, then</a:t>
            </a:r>
          </a:p>
          <a:p>
            <a:pPr lvl="1"/>
            <a:r>
              <a:rPr lang="en-CA" baseline="0" dirty="0" smtClean="0">
                <a:latin typeface="Garamond" pitchFamily="18" charset="0"/>
              </a:rPr>
              <a:t>Not Obvious</a:t>
            </a:r>
          </a:p>
          <a:p>
            <a:pPr lvl="0"/>
            <a:r>
              <a:rPr lang="en-CA" baseline="0" dirty="0" smtClean="0">
                <a:latin typeface="Garamond" pitchFamily="18" charset="0"/>
              </a:rPr>
              <a:t>Even if</a:t>
            </a:r>
          </a:p>
          <a:p>
            <a:pPr lvl="1"/>
            <a:r>
              <a:rPr lang="en-CA" baseline="0" dirty="0" smtClean="0">
                <a:latin typeface="Garamond" pitchFamily="18" charset="0"/>
              </a:rPr>
              <a:t>Obvious to succeed</a:t>
            </a:r>
          </a:p>
          <a:p>
            <a:pPr lvl="0"/>
            <a:r>
              <a:rPr lang="en-CA" baseline="0" dirty="0" smtClean="0">
                <a:latin typeface="Garamond" pitchFamily="18" charset="0"/>
              </a:rPr>
              <a:t>Why?</a:t>
            </a:r>
          </a:p>
          <a:p>
            <a:pPr lvl="1"/>
            <a:r>
              <a:rPr lang="en-CA" baseline="0" dirty="0" smtClean="0">
                <a:solidFill>
                  <a:srgbClr val="66FF66"/>
                </a:solidFill>
                <a:latin typeface="Garamond" pitchFamily="18" charset="0"/>
              </a:rPr>
              <a:t>. . . inventive ingenuity lay in perceiving that the final result which it was the object of the inventor to achieve was attainable from the particular starting point and in his selection of the particular combination of steps which would lead to that result.  </a:t>
            </a:r>
          </a:p>
          <a:p>
            <a:pPr lvl="2"/>
            <a:r>
              <a:rPr lang="en-CA" baseline="0" dirty="0" smtClean="0">
                <a:latin typeface="Garamond" pitchFamily="18" charset="0"/>
              </a:rPr>
              <a:t>Lord </a:t>
            </a:r>
            <a:r>
              <a:rPr lang="en-CA" baseline="0" dirty="0" err="1" smtClean="0">
                <a:latin typeface="Garamond" pitchFamily="18" charset="0"/>
              </a:rPr>
              <a:t>Diplock</a:t>
            </a:r>
            <a:r>
              <a:rPr lang="en-CA" baseline="0" dirty="0" smtClean="0">
                <a:latin typeface="Garamond" pitchFamily="18" charset="0"/>
              </a:rPr>
              <a:t>, quoted in Halocarbon</a:t>
            </a:r>
          </a:p>
          <a:p>
            <a:pPr lvl="1"/>
            <a:r>
              <a:rPr lang="en-CA" baseline="0" dirty="0" smtClean="0">
                <a:latin typeface="Garamond" pitchFamily="18" charset="0"/>
              </a:rPr>
              <a:t>See </a:t>
            </a:r>
            <a:r>
              <a:rPr lang="en-CA" baseline="0" dirty="0" err="1" smtClean="0">
                <a:latin typeface="Garamond" pitchFamily="18" charset="0"/>
              </a:rPr>
              <a:t>eg</a:t>
            </a:r>
            <a:r>
              <a:rPr lang="en-CA" baseline="0" dirty="0" smtClean="0">
                <a:latin typeface="Garamond" pitchFamily="18" charset="0"/>
              </a:rPr>
              <a:t> </a:t>
            </a:r>
            <a:r>
              <a:rPr lang="en-CA" baseline="0" dirty="0" err="1" smtClean="0">
                <a:latin typeface="Garamond" pitchFamily="18" charset="0"/>
              </a:rPr>
              <a:t>Tye-Sil</a:t>
            </a:r>
            <a:r>
              <a:rPr lang="en-CA" baseline="0" dirty="0" smtClean="0">
                <a:latin typeface="Garamond" pitchFamily="18" charset="0"/>
              </a:rPr>
              <a:t> Corp, Ch.  7</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Obvious to Try</a:t>
            </a:r>
          </a:p>
        </p:txBody>
      </p:sp>
      <p:sp>
        <p:nvSpPr>
          <p:cNvPr id="3" name="Text Placeholder 2"/>
          <p:cNvSpPr>
            <a:spLocks noGrp="1"/>
          </p:cNvSpPr>
          <p:nvPr>
            <p:ph type="body" idx="1"/>
          </p:nvPr>
        </p:nvSpPr>
        <p:spPr/>
        <p:txBody>
          <a:bodyPr/>
          <a:lstStyle/>
          <a:p>
            <a:pPr lvl="0"/>
            <a:r>
              <a:rPr lang="en-CA" baseline="0" dirty="0" smtClean="0">
                <a:latin typeface="Garamond" pitchFamily="18" charset="0"/>
              </a:rPr>
              <a:t>However,</a:t>
            </a:r>
            <a:r>
              <a:rPr lang="en-CA" dirty="0" smtClean="0">
                <a:latin typeface="Garamond" pitchFamily="18" charset="0"/>
              </a:rPr>
              <a:t> i</a:t>
            </a:r>
            <a:r>
              <a:rPr lang="en-CA" baseline="0" dirty="0" smtClean="0">
                <a:latin typeface="Garamond" pitchFamily="18" charset="0"/>
              </a:rPr>
              <a:t>f an invention </a:t>
            </a:r>
            <a:r>
              <a:rPr lang="en-CA" u="sng" baseline="0" dirty="0" smtClean="0">
                <a:latin typeface="Garamond" pitchFamily="18" charset="0"/>
              </a:rPr>
              <a:t>is</a:t>
            </a:r>
            <a:r>
              <a:rPr lang="en-CA" baseline="0" dirty="0" smtClean="0">
                <a:latin typeface="Garamond" pitchFamily="18" charset="0"/>
              </a:rPr>
              <a:t> obvious to try it, it is not necessarily obvious</a:t>
            </a:r>
          </a:p>
          <a:p>
            <a:pPr lvl="0"/>
            <a:r>
              <a:rPr lang="en-CA" baseline="0" dirty="0" smtClean="0">
                <a:latin typeface="Garamond" pitchFamily="18" charset="0"/>
              </a:rPr>
              <a:t>Not (sufficiently)</a:t>
            </a:r>
            <a:r>
              <a:rPr lang="en-CA" dirty="0" smtClean="0">
                <a:latin typeface="Garamond" pitchFamily="18" charset="0"/>
              </a:rPr>
              <a:t> </a:t>
            </a:r>
            <a:r>
              <a:rPr lang="en-CA" baseline="0" dirty="0" smtClean="0">
                <a:latin typeface="Garamond" pitchFamily="18" charset="0"/>
              </a:rPr>
              <a:t>obvious to succeed</a:t>
            </a:r>
          </a:p>
          <a:p>
            <a:pPr lvl="1"/>
            <a:r>
              <a:rPr lang="en-CA" baseline="0" dirty="0" smtClean="0">
                <a:latin typeface="Garamond" pitchFamily="18" charset="0"/>
              </a:rPr>
              <a:t>Not obvious</a:t>
            </a:r>
          </a:p>
          <a:p>
            <a:pPr lvl="0"/>
            <a:r>
              <a:rPr lang="en-CA" baseline="0" dirty="0" smtClean="0">
                <a:latin typeface="Garamond" pitchFamily="18" charset="0"/>
              </a:rPr>
              <a:t>Obvious to succeed, but much effort required</a:t>
            </a:r>
          </a:p>
          <a:p>
            <a:pPr lvl="1"/>
            <a:r>
              <a:rPr lang="en-CA" baseline="0" dirty="0" smtClean="0">
                <a:latin typeface="Garamond" pitchFamily="18" charset="0"/>
              </a:rPr>
              <a:t>Patient searcher</a:t>
            </a:r>
          </a:p>
          <a:p>
            <a:pPr lvl="1"/>
            <a:r>
              <a:rPr lang="en-CA" baseline="0" dirty="0" smtClean="0">
                <a:latin typeface="Garamond" pitchFamily="18" charset="0"/>
              </a:rPr>
              <a:t>Is the patient searcher entitled to a patent?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Halocarbon</a:t>
            </a:r>
          </a:p>
        </p:txBody>
      </p:sp>
      <p:sp>
        <p:nvSpPr>
          <p:cNvPr id="3" name="Text Placeholder 2"/>
          <p:cNvSpPr>
            <a:spLocks noGrp="1"/>
          </p:cNvSpPr>
          <p:nvPr>
            <p:ph type="body" idx="1"/>
          </p:nvPr>
        </p:nvSpPr>
        <p:spPr/>
        <p:txBody>
          <a:bodyPr>
            <a:normAutofit fontScale="92500" lnSpcReduction="10000"/>
          </a:bodyPr>
          <a:lstStyle/>
          <a:p>
            <a:pPr lvl="0"/>
            <a:r>
              <a:rPr lang="en-CA" baseline="0" dirty="0" smtClean="0">
                <a:solidFill>
                  <a:srgbClr val="66FF66"/>
                </a:solidFill>
                <a:latin typeface="Garamond" pitchFamily="18" charset="0"/>
              </a:rPr>
              <a:t>[I]t seems to me, the requirement of "inventive ingenuity" is not met in the circumstances of the claim in question where the "state of the art" points to a process and all that the alleged inventor has done is ascertain whether or not the process will work successfully.  (FCA)</a:t>
            </a:r>
          </a:p>
          <a:p>
            <a:pPr lvl="0"/>
            <a:r>
              <a:rPr lang="en-CA" baseline="0" dirty="0" err="1" smtClean="0">
                <a:latin typeface="Garamond" pitchFamily="18" charset="0"/>
              </a:rPr>
              <a:t>Ie</a:t>
            </a:r>
            <a:r>
              <a:rPr lang="en-CA" baseline="0" dirty="0" smtClean="0">
                <a:latin typeface="Garamond" pitchFamily="18" charset="0"/>
              </a:rPr>
              <a:t>, if obvious to try, then obvious</a:t>
            </a:r>
          </a:p>
          <a:p>
            <a:pPr lvl="0"/>
            <a:r>
              <a:rPr lang="en-CA" baseline="0" dirty="0" smtClean="0">
                <a:latin typeface="Garamond" pitchFamily="18" charset="0"/>
              </a:rPr>
              <a:t>This standard was </a:t>
            </a:r>
            <a:r>
              <a:rPr lang="en-CA" i="1" baseline="0" dirty="0" smtClean="0">
                <a:latin typeface="Garamond" pitchFamily="18" charset="0"/>
              </a:rPr>
              <a:t>rejected by the SCC</a:t>
            </a:r>
          </a:p>
          <a:p>
            <a:pPr lvl="0"/>
            <a:r>
              <a:rPr lang="en-CA" baseline="0" dirty="0" smtClean="0">
                <a:solidFill>
                  <a:srgbClr val="66FF66"/>
                </a:solidFill>
                <a:latin typeface="Garamond" pitchFamily="18" charset="0"/>
              </a:rPr>
              <a:t>In my view this statement of the requirement of inventive ingenuity puts it much too high.  </a:t>
            </a:r>
            <a:r>
              <a:rPr lang="en-CA" baseline="0" dirty="0" smtClean="0">
                <a:latin typeface="Garamond" pitchFamily="18" charset="0"/>
              </a:rPr>
              <a:t>(SCC)</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Obvious to Try and Succeed</a:t>
            </a:r>
          </a:p>
        </p:txBody>
      </p:sp>
      <p:sp>
        <p:nvSpPr>
          <p:cNvPr id="3" name="Text Placeholder 2"/>
          <p:cNvSpPr>
            <a:spLocks noGrp="1"/>
          </p:cNvSpPr>
          <p:nvPr>
            <p:ph type="body" idx="1"/>
          </p:nvPr>
        </p:nvSpPr>
        <p:spPr/>
        <p:txBody>
          <a:bodyPr/>
          <a:lstStyle/>
          <a:p>
            <a:r>
              <a:rPr lang="en-CA" dirty="0" smtClean="0">
                <a:latin typeface="Garamond" pitchFamily="18" charset="0"/>
              </a:rPr>
              <a:t>If obvious to try AND obvious to work =&gt; obvious (probably)</a:t>
            </a:r>
          </a:p>
          <a:p>
            <a:r>
              <a:rPr lang="en-CA" dirty="0" smtClean="0">
                <a:solidFill>
                  <a:srgbClr val="66FF66"/>
                </a:solidFill>
                <a:latin typeface="Garamond" pitchFamily="18" charset="0"/>
              </a:rPr>
              <a:t>The “obvious to try” test really only works where it is more-or-less self-evident that what is being tested ought to work.</a:t>
            </a:r>
          </a:p>
          <a:p>
            <a:pPr lvl="0"/>
            <a:endParaRPr lang="en-CA" baseline="0" dirty="0" smtClean="0">
              <a:latin typeface="Garamond"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Non-Obviousness</a:t>
            </a:r>
          </a:p>
        </p:txBody>
      </p:sp>
      <p:sp>
        <p:nvSpPr>
          <p:cNvPr id="3" name="Text Placeholder 2"/>
          <p:cNvSpPr>
            <a:spLocks noGrp="1"/>
          </p:cNvSpPr>
          <p:nvPr>
            <p:ph type="body" idx="1"/>
          </p:nvPr>
        </p:nvSpPr>
        <p:spPr/>
        <p:txBody>
          <a:bodyPr>
            <a:normAutofit/>
          </a:bodyPr>
          <a:lstStyle/>
          <a:p>
            <a:pPr lvl="0"/>
            <a:r>
              <a:rPr lang="en-CA" baseline="0" dirty="0" smtClean="0">
                <a:solidFill>
                  <a:srgbClr val="66FF66"/>
                </a:solidFill>
                <a:latin typeface="Garamond" pitchFamily="18" charset="0"/>
              </a:rPr>
              <a:t>S.28.3 The subject-matter defined by a claim in an application for a patent in Canada must be subject-matter that would </a:t>
            </a:r>
            <a:r>
              <a:rPr lang="en-CA" baseline="0" dirty="0" smtClean="0">
                <a:solidFill>
                  <a:srgbClr val="FFFF66"/>
                </a:solidFill>
                <a:latin typeface="Garamond" pitchFamily="18" charset="0"/>
              </a:rPr>
              <a:t>not have been obvious </a:t>
            </a:r>
            <a:r>
              <a:rPr lang="en-CA" baseline="0" dirty="0" smtClean="0">
                <a:solidFill>
                  <a:srgbClr val="66FF66"/>
                </a:solidFill>
                <a:latin typeface="Garamond" pitchFamily="18" charset="0"/>
              </a:rPr>
              <a:t>on the claim date </a:t>
            </a:r>
            <a:r>
              <a:rPr lang="en-CA" baseline="0" dirty="0" smtClean="0">
                <a:solidFill>
                  <a:srgbClr val="FFFF66"/>
                </a:solidFill>
                <a:latin typeface="Garamond" pitchFamily="18" charset="0"/>
              </a:rPr>
              <a:t>to a person skilled in the art </a:t>
            </a:r>
            <a:r>
              <a:rPr lang="en-CA" baseline="0" dirty="0" smtClean="0">
                <a:solidFill>
                  <a:srgbClr val="66FF66"/>
                </a:solidFill>
                <a:latin typeface="Garamond" pitchFamily="18" charset="0"/>
              </a:rPr>
              <a:t>or science to which it pertains, </a:t>
            </a:r>
            <a:r>
              <a:rPr lang="en-CA" baseline="0" dirty="0" smtClean="0">
                <a:solidFill>
                  <a:srgbClr val="FFFF66"/>
                </a:solidFill>
                <a:latin typeface="Garamond" pitchFamily="18" charset="0"/>
              </a:rPr>
              <a:t>having regard to </a:t>
            </a:r>
            <a:r>
              <a:rPr lang="en-CA" baseline="0" dirty="0" smtClean="0">
                <a:solidFill>
                  <a:srgbClr val="66FF66"/>
                </a:solidFill>
                <a:latin typeface="Garamond" pitchFamily="18" charset="0"/>
              </a:rPr>
              <a:t>. .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Patient Searcher</a:t>
            </a:r>
          </a:p>
        </p:txBody>
      </p:sp>
      <p:sp>
        <p:nvSpPr>
          <p:cNvPr id="3" name="Text Placeholder 2"/>
          <p:cNvSpPr>
            <a:spLocks noGrp="1"/>
          </p:cNvSpPr>
          <p:nvPr>
            <p:ph type="body" idx="1"/>
          </p:nvPr>
        </p:nvSpPr>
        <p:spPr/>
        <p:txBody>
          <a:bodyPr/>
          <a:lstStyle/>
          <a:p>
            <a:pPr lvl="0"/>
            <a:r>
              <a:rPr lang="en-CA" baseline="0" dirty="0" smtClean="0">
                <a:latin typeface="Garamond" pitchFamily="18" charset="0"/>
              </a:rPr>
              <a:t>Suppose an innovation is</a:t>
            </a:r>
          </a:p>
          <a:p>
            <a:pPr lvl="1"/>
            <a:r>
              <a:rPr lang="en-CA" baseline="0" dirty="0" smtClean="0">
                <a:latin typeface="Garamond" pitchFamily="18" charset="0"/>
              </a:rPr>
              <a:t>Obvious to try</a:t>
            </a:r>
          </a:p>
          <a:p>
            <a:pPr lvl="1"/>
            <a:r>
              <a:rPr lang="en-CA" baseline="0" dirty="0" smtClean="0">
                <a:latin typeface="Garamond" pitchFamily="18" charset="0"/>
              </a:rPr>
              <a:t>Likely to succeed given $300 million</a:t>
            </a:r>
          </a:p>
          <a:p>
            <a:pPr lvl="0"/>
            <a:r>
              <a:rPr lang="en-CA" baseline="0" dirty="0" err="1" smtClean="0">
                <a:latin typeface="Garamond" pitchFamily="18" charset="0"/>
              </a:rPr>
              <a:t>Eg</a:t>
            </a:r>
            <a:r>
              <a:rPr lang="en-CA" baseline="0" dirty="0" smtClean="0">
                <a:latin typeface="Garamond" pitchFamily="18" charset="0"/>
              </a:rPr>
              <a:t> much genetic engineering</a:t>
            </a:r>
          </a:p>
          <a:p>
            <a:pPr lvl="1"/>
            <a:r>
              <a:rPr lang="en-CA" baseline="0" dirty="0" smtClean="0">
                <a:latin typeface="Garamond" pitchFamily="18" charset="0"/>
              </a:rPr>
              <a:t>Obvious to get human insulin by recombinant DNA technology</a:t>
            </a:r>
          </a:p>
          <a:p>
            <a:pPr lvl="0"/>
            <a:r>
              <a:rPr lang="en-CA" baseline="0" dirty="0" smtClean="0">
                <a:latin typeface="Garamond" pitchFamily="18" charset="0"/>
              </a:rPr>
              <a:t>Should it be considered obvious?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Patient Searcher</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pPr lvl="0"/>
            <a:r>
              <a:rPr lang="en-CA" dirty="0" smtClean="0">
                <a:latin typeface="Garamond" pitchFamily="18" charset="0"/>
              </a:rPr>
              <a:t>Query: What if invention is obvious to try AND obvious to succeed, IF $300 million is spent</a:t>
            </a:r>
          </a:p>
          <a:p>
            <a:pPr lvl="1"/>
            <a:r>
              <a:rPr lang="en-CA" dirty="0" err="1" smtClean="0">
                <a:latin typeface="Garamond" pitchFamily="18" charset="0"/>
              </a:rPr>
              <a:t>E.g</a:t>
            </a:r>
            <a:r>
              <a:rPr lang="en-CA" dirty="0" smtClean="0">
                <a:latin typeface="Garamond" pitchFamily="18" charset="0"/>
              </a:rPr>
              <a:t> patient searching, where you know systematic research will reveal the answer, but the research is expensive</a:t>
            </a:r>
          </a:p>
          <a:p>
            <a:pPr lvl="1"/>
            <a:endParaRPr lang="en-CA" dirty="0" smtClean="0">
              <a:latin typeface="Garamond" pitchFamily="18" charset="0"/>
            </a:endParaRPr>
          </a:p>
          <a:p>
            <a:pPr lvl="0">
              <a:buNone/>
            </a:pPr>
            <a:endParaRPr lang="en-CA" baseline="0" dirty="0" smtClean="0">
              <a:latin typeface="Garamond"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Patient Searcher</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r>
              <a:rPr lang="en-CA" dirty="0" smtClean="0">
                <a:latin typeface="Garamond" pitchFamily="18" charset="0"/>
              </a:rPr>
              <a:t>Should this be patentable?</a:t>
            </a:r>
          </a:p>
          <a:p>
            <a:r>
              <a:rPr lang="en-CA" dirty="0" smtClean="0">
                <a:latin typeface="Garamond" pitchFamily="18" charset="0"/>
              </a:rPr>
              <a:t>Is this patentable?</a:t>
            </a:r>
          </a:p>
          <a:p>
            <a:pPr lvl="1"/>
            <a:r>
              <a:rPr lang="en-CA" dirty="0" smtClean="0">
                <a:latin typeface="Garamond" pitchFamily="18" charset="0"/>
              </a:rPr>
              <a:t>Some UK courts have held not</a:t>
            </a:r>
          </a:p>
          <a:p>
            <a:pPr lvl="1"/>
            <a:r>
              <a:rPr lang="en-CA" dirty="0" smtClean="0">
                <a:solidFill>
                  <a:srgbClr val="66FF66"/>
                </a:solidFill>
                <a:latin typeface="Garamond" pitchFamily="18" charset="0"/>
              </a:rPr>
              <a:t>A mere commercial decision is not an invention.</a:t>
            </a:r>
          </a:p>
          <a:p>
            <a:pPr lvl="2"/>
            <a:r>
              <a:rPr lang="en-CA" dirty="0" err="1" smtClean="0">
                <a:latin typeface="Garamond" pitchFamily="18" charset="0"/>
              </a:rPr>
              <a:t>Biogen</a:t>
            </a:r>
            <a:r>
              <a:rPr lang="en-CA" dirty="0" smtClean="0">
                <a:latin typeface="Garamond" pitchFamily="18" charset="0"/>
              </a:rPr>
              <a:t> v </a:t>
            </a:r>
            <a:r>
              <a:rPr lang="en-CA" dirty="0" err="1" smtClean="0">
                <a:latin typeface="Garamond" pitchFamily="18" charset="0"/>
              </a:rPr>
              <a:t>Medeva</a:t>
            </a:r>
            <a:r>
              <a:rPr lang="en-CA" dirty="0" smtClean="0">
                <a:latin typeface="Garamond" pitchFamily="18" charset="0"/>
              </a:rPr>
              <a:t> 1995 UKCA, re sequencing genome of </a:t>
            </a:r>
            <a:r>
              <a:rPr lang="en-CA" dirty="0" err="1" smtClean="0">
                <a:latin typeface="Garamond" pitchFamily="18" charset="0"/>
              </a:rPr>
              <a:t>Hepatis</a:t>
            </a:r>
            <a:r>
              <a:rPr lang="en-CA" dirty="0" smtClean="0">
                <a:latin typeface="Garamond" pitchFamily="18" charset="0"/>
              </a:rPr>
              <a:t> B virus</a:t>
            </a:r>
          </a:p>
          <a:p>
            <a:pPr lvl="1"/>
            <a:endParaRPr lang="en-CA" dirty="0" smtClean="0">
              <a:latin typeface="Garamond" pitchFamily="18" charset="0"/>
            </a:endParaRPr>
          </a:p>
          <a:p>
            <a:pPr lvl="1"/>
            <a:endParaRPr lang="en-CA" dirty="0" smtClean="0">
              <a:latin typeface="Garamond" pitchFamily="18" charset="0"/>
            </a:endParaRPr>
          </a:p>
          <a:p>
            <a:pPr lvl="0">
              <a:buNone/>
            </a:pPr>
            <a:endParaRPr lang="en-CA" baseline="0" dirty="0" smtClean="0">
              <a:latin typeface="Garamond"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Patient Searcher</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lnSpcReduction="10000"/>
          </a:bodyPr>
          <a:lstStyle/>
          <a:p>
            <a:r>
              <a:rPr lang="en-CA" sz="2800" dirty="0" smtClean="0">
                <a:latin typeface="Garamond" pitchFamily="18" charset="0"/>
              </a:rPr>
              <a:t>What about in Canada?</a:t>
            </a:r>
          </a:p>
          <a:p>
            <a:r>
              <a:rPr lang="en-CA" sz="2800" dirty="0" smtClean="0">
                <a:solidFill>
                  <a:srgbClr val="66FF66"/>
                </a:solidFill>
                <a:latin typeface="Garamond" pitchFamily="18" charset="0"/>
              </a:rPr>
              <a:t>1. </a:t>
            </a:r>
            <a:r>
              <a:rPr lang="en-CA" sz="2800" dirty="0" smtClean="0">
                <a:solidFill>
                  <a:srgbClr val="FFFF66"/>
                </a:solidFill>
                <a:latin typeface="Garamond" pitchFamily="18" charset="0"/>
              </a:rPr>
              <a:t>Is it more or less self-evident that what is being tried ought to work?  </a:t>
            </a:r>
            <a:r>
              <a:rPr lang="en-CA" sz="2800" dirty="0" smtClean="0">
                <a:solidFill>
                  <a:srgbClr val="66FF66"/>
                </a:solidFill>
                <a:latin typeface="Garamond" pitchFamily="18" charset="0"/>
              </a:rPr>
              <a:t>Are there a finite number of identified predictable solutions known to persons skilled in the art?</a:t>
            </a:r>
            <a:endParaRPr lang="en-CA" sz="2400" dirty="0" smtClean="0">
              <a:solidFill>
                <a:srgbClr val="66FF66"/>
              </a:solidFill>
              <a:latin typeface="Garamond" pitchFamily="18" charset="0"/>
            </a:endParaRPr>
          </a:p>
          <a:p>
            <a:r>
              <a:rPr lang="en-CA" sz="2800" dirty="0" smtClean="0">
                <a:solidFill>
                  <a:srgbClr val="66FF66"/>
                </a:solidFill>
                <a:latin typeface="Garamond" pitchFamily="18" charset="0"/>
              </a:rPr>
              <a:t>2. </a:t>
            </a:r>
            <a:r>
              <a:rPr lang="en-CA" sz="2800" dirty="0" smtClean="0">
                <a:solidFill>
                  <a:srgbClr val="FFFF66"/>
                </a:solidFill>
                <a:latin typeface="Garamond" pitchFamily="18" charset="0"/>
              </a:rPr>
              <a:t>What is the extent, nature and amount of effort required to achieve the invention? </a:t>
            </a:r>
            <a:r>
              <a:rPr lang="en-CA" sz="2800" dirty="0" smtClean="0">
                <a:solidFill>
                  <a:srgbClr val="66FF66"/>
                </a:solidFill>
                <a:latin typeface="Garamond" pitchFamily="18" charset="0"/>
              </a:rPr>
              <a:t> Are routine trials carried out or </a:t>
            </a:r>
            <a:r>
              <a:rPr lang="en-CA" sz="2800" dirty="0" smtClean="0">
                <a:solidFill>
                  <a:srgbClr val="FFFF66"/>
                </a:solidFill>
                <a:latin typeface="Garamond" pitchFamily="18" charset="0"/>
              </a:rPr>
              <a:t>is the experimentation prolonged and arduous, such that the trials would not be considered routine</a:t>
            </a:r>
            <a:r>
              <a:rPr lang="en-CA" sz="2800" dirty="0" smtClean="0">
                <a:solidFill>
                  <a:srgbClr val="66FF66"/>
                </a:solidFill>
                <a:latin typeface="Garamond" pitchFamily="18" charset="0"/>
              </a:rPr>
              <a:t>?</a:t>
            </a:r>
          </a:p>
          <a:p>
            <a:pPr lvl="1"/>
            <a:endParaRPr lang="en-CA" dirty="0" smtClean="0">
              <a:latin typeface="Garamond" pitchFamily="18" charset="0"/>
            </a:endParaRPr>
          </a:p>
          <a:p>
            <a:pPr lvl="0">
              <a:buNone/>
            </a:pPr>
            <a:endParaRPr lang="en-CA" baseline="0" dirty="0" smtClean="0">
              <a:latin typeface="Garamond"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Patient Searcher</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r>
              <a:rPr lang="en-CA" dirty="0" smtClean="0">
                <a:solidFill>
                  <a:srgbClr val="66FF66"/>
                </a:solidFill>
                <a:latin typeface="Garamond" pitchFamily="18" charset="0"/>
              </a:rPr>
              <a:t>Very few inventions are unexpected discoveries. Practically all research work is done by looking in directions where the "state of the art" points. . . "</a:t>
            </a:r>
            <a:r>
              <a:rPr lang="en-CA" dirty="0" smtClean="0">
                <a:solidFill>
                  <a:srgbClr val="FFFF66"/>
                </a:solidFill>
                <a:latin typeface="Garamond" pitchFamily="18" charset="0"/>
              </a:rPr>
              <a:t>A patient searcher is as much entitled to the benefits of a monopoly as someone who hits upon an invention by some lucky chance or inspiration</a:t>
            </a:r>
            <a:r>
              <a:rPr lang="en-CA" dirty="0" smtClean="0">
                <a:solidFill>
                  <a:srgbClr val="66FF66"/>
                </a:solidFill>
                <a:latin typeface="Garamond" pitchFamily="18" charset="0"/>
              </a:rPr>
              <a:t>". </a:t>
            </a:r>
          </a:p>
          <a:p>
            <a:pPr lvl="1"/>
            <a:r>
              <a:rPr lang="en-CA" dirty="0" smtClean="0">
                <a:latin typeface="Garamond" pitchFamily="18" charset="0"/>
              </a:rPr>
              <a:t>Halocarbon SCC</a:t>
            </a:r>
          </a:p>
          <a:p>
            <a:pPr lvl="0">
              <a:buNone/>
            </a:pPr>
            <a:endParaRPr lang="en-CA" baseline="0" dirty="0" smtClean="0">
              <a:latin typeface="Garamond"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Patent Race Problem</a:t>
            </a:r>
          </a:p>
        </p:txBody>
      </p:sp>
      <p:sp>
        <p:nvSpPr>
          <p:cNvPr id="3" name="Text Placeholder 2"/>
          <p:cNvSpPr>
            <a:spLocks noGrp="1"/>
          </p:cNvSpPr>
          <p:nvPr>
            <p:ph type="body" idx="1"/>
          </p:nvPr>
        </p:nvSpPr>
        <p:spPr/>
        <p:txBody>
          <a:bodyPr/>
          <a:lstStyle/>
          <a:p>
            <a:pPr lvl="0"/>
            <a:r>
              <a:rPr lang="en-CA" baseline="0" dirty="0" smtClean="0">
                <a:latin typeface="Garamond" pitchFamily="18" charset="0"/>
              </a:rPr>
              <a:t>If ‘obvious’ many inventors will try to be the first to get the patent</a:t>
            </a:r>
          </a:p>
          <a:p>
            <a:pPr lvl="1"/>
            <a:r>
              <a:rPr lang="en-CA" baseline="0" dirty="0" smtClean="0">
                <a:latin typeface="Garamond" pitchFamily="18" charset="0"/>
              </a:rPr>
              <a:t>In principle, all of the benefits of the patent may be squandered in the race to be first to get the patent.  </a:t>
            </a:r>
          </a:p>
          <a:p>
            <a:pPr lvl="0"/>
            <a:r>
              <a:rPr lang="en-CA" baseline="0" dirty="0" smtClean="0">
                <a:latin typeface="Garamond" pitchFamily="18" charset="0"/>
              </a:rPr>
              <a:t>Obviousness in this sense is different from obviousness in the ‘but for’ theory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Windsurfer Approach</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r>
              <a:rPr lang="en-CA" dirty="0" smtClean="0">
                <a:solidFill>
                  <a:srgbClr val="66FF66"/>
                </a:solidFill>
                <a:latin typeface="Garamond" pitchFamily="18" charset="0"/>
              </a:rPr>
              <a:t>(1)(a) Identify the notional "person skilled in the art";</a:t>
            </a:r>
          </a:p>
          <a:p>
            <a:r>
              <a:rPr lang="en-CA" dirty="0" smtClean="0">
                <a:solidFill>
                  <a:srgbClr val="66FF66"/>
                </a:solidFill>
                <a:latin typeface="Garamond" pitchFamily="18" charset="0"/>
              </a:rPr>
              <a:t>(b) Identify the relevant common general knowledge of that person;</a:t>
            </a:r>
          </a:p>
          <a:p>
            <a:r>
              <a:rPr lang="en-CA" dirty="0" smtClean="0">
                <a:latin typeface="Garamond" pitchFamily="18" charset="0"/>
              </a:rPr>
              <a:t>What is the state of the art?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Windsurfer Approach</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r>
              <a:rPr lang="en-CA" dirty="0" smtClean="0">
                <a:solidFill>
                  <a:srgbClr val="66FF66"/>
                </a:solidFill>
                <a:latin typeface="Garamond" pitchFamily="18" charset="0"/>
              </a:rPr>
              <a:t>(2) Identify the inventive concept of the claim in question or if that cannot readily be done, construe it;</a:t>
            </a:r>
          </a:p>
          <a:p>
            <a:r>
              <a:rPr lang="en-CA" dirty="0" smtClean="0">
                <a:latin typeface="Garamond" pitchFamily="18" charset="0"/>
              </a:rPr>
              <a:t>What is the inventive concept?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Windsurfer Approach</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r>
              <a:rPr lang="en-CA" dirty="0" smtClean="0">
                <a:solidFill>
                  <a:srgbClr val="66FF66"/>
                </a:solidFill>
                <a:latin typeface="Garamond" pitchFamily="18" charset="0"/>
              </a:rPr>
              <a:t>(3) Identify what, if any, differences exist between the matter cited as forming part of the "state of the art" and the inventive concept of the claim or the claim as construed;</a:t>
            </a:r>
          </a:p>
          <a:p>
            <a:r>
              <a:rPr lang="en-CA" dirty="0" smtClean="0">
                <a:latin typeface="Garamond" pitchFamily="18" charset="0"/>
              </a:rPr>
              <a:t>What is the difference between the two?</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Windsurfer Approach</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r>
              <a:rPr lang="en-CA" dirty="0" smtClean="0">
                <a:solidFill>
                  <a:srgbClr val="66FF66"/>
                </a:solidFill>
                <a:latin typeface="Garamond" pitchFamily="18" charset="0"/>
              </a:rPr>
              <a:t>(4) Viewed without any knowledge of the alleged invention as claimed, do those differences constitute steps which would have been obvious to the person skilled in the art or do they require any degree of invention?</a:t>
            </a:r>
          </a:p>
          <a:p>
            <a:r>
              <a:rPr lang="en-CA" baseline="0" dirty="0" smtClean="0">
                <a:latin typeface="Garamond" pitchFamily="18" charset="0"/>
              </a:rPr>
              <a:t>Is that difference inventive?</a:t>
            </a:r>
          </a:p>
          <a:p>
            <a:pPr lvl="1"/>
            <a:r>
              <a:rPr lang="en-CA" sz="3200" dirty="0" smtClean="0">
                <a:latin typeface="Garamond" pitchFamily="18" charset="0"/>
              </a:rPr>
              <a:t>Judging </a:t>
            </a:r>
            <a:r>
              <a:rPr lang="en-CA" sz="3200" u="sng" dirty="0" smtClean="0">
                <a:latin typeface="Garamond" pitchFamily="18" charset="0"/>
              </a:rPr>
              <a:t>without hindsight</a:t>
            </a:r>
            <a:endParaRPr lang="en-CA" sz="3200" u="sng" baseline="0" dirty="0" smtClean="0">
              <a:latin typeface="Garamond"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Non-Obviousness</a:t>
            </a:r>
          </a:p>
        </p:txBody>
      </p:sp>
      <p:sp>
        <p:nvSpPr>
          <p:cNvPr id="3" name="Text Placeholder 2"/>
          <p:cNvSpPr>
            <a:spLocks noGrp="1"/>
          </p:cNvSpPr>
          <p:nvPr>
            <p:ph type="body" idx="1"/>
          </p:nvPr>
        </p:nvSpPr>
        <p:spPr/>
        <p:txBody>
          <a:bodyPr>
            <a:normAutofit fontScale="92500" lnSpcReduction="10000"/>
          </a:bodyPr>
          <a:lstStyle/>
          <a:p>
            <a:r>
              <a:rPr lang="en-CA" baseline="0" dirty="0" smtClean="0">
                <a:solidFill>
                  <a:srgbClr val="66FF66"/>
                </a:solidFill>
                <a:latin typeface="Garamond" pitchFamily="18" charset="0"/>
              </a:rPr>
              <a:t>(a) </a:t>
            </a:r>
            <a:r>
              <a:rPr lang="en-CA" baseline="0" dirty="0" smtClean="0">
                <a:solidFill>
                  <a:srgbClr val="FFFF66"/>
                </a:solidFill>
                <a:latin typeface="Garamond" pitchFamily="18" charset="0"/>
              </a:rPr>
              <a:t>information disclosed more than one year before the filing date by the applicant</a:t>
            </a:r>
            <a:r>
              <a:rPr lang="en-CA" baseline="0" dirty="0" smtClean="0">
                <a:solidFill>
                  <a:srgbClr val="66FF66"/>
                </a:solidFill>
                <a:latin typeface="Garamond" pitchFamily="18" charset="0"/>
              </a:rPr>
              <a:t>, or by a person who obtained knowledge, directly or indirectly, from the applicant in such a manner that the information became </a:t>
            </a:r>
            <a:r>
              <a:rPr lang="en-CA" baseline="0" dirty="0" smtClean="0">
                <a:solidFill>
                  <a:srgbClr val="FFFF66"/>
                </a:solidFill>
                <a:latin typeface="Garamond" pitchFamily="18" charset="0"/>
              </a:rPr>
              <a:t>available to the public</a:t>
            </a:r>
            <a:r>
              <a:rPr lang="en-CA" baseline="0" dirty="0" smtClean="0">
                <a:solidFill>
                  <a:srgbClr val="66FF66"/>
                </a:solidFill>
                <a:latin typeface="Garamond" pitchFamily="18" charset="0"/>
              </a:rPr>
              <a:t> in Canada or elsewhere; and</a:t>
            </a:r>
          </a:p>
          <a:p>
            <a:r>
              <a:rPr lang="en-CA" baseline="0" dirty="0" smtClean="0">
                <a:solidFill>
                  <a:srgbClr val="66FF66"/>
                </a:solidFill>
                <a:latin typeface="Garamond" pitchFamily="18" charset="0"/>
              </a:rPr>
              <a:t>(b) </a:t>
            </a:r>
            <a:r>
              <a:rPr lang="en-CA" baseline="0" dirty="0" smtClean="0">
                <a:solidFill>
                  <a:srgbClr val="FFFF66"/>
                </a:solidFill>
                <a:latin typeface="Garamond" pitchFamily="18" charset="0"/>
              </a:rPr>
              <a:t>information disclosed before the claim date </a:t>
            </a:r>
            <a:r>
              <a:rPr lang="en-CA" baseline="0" dirty="0" smtClean="0">
                <a:solidFill>
                  <a:srgbClr val="66FF66"/>
                </a:solidFill>
                <a:latin typeface="Garamond" pitchFamily="18" charset="0"/>
              </a:rPr>
              <a:t>by a person not mentioned in paragraph (a) in such a manner that the information became</a:t>
            </a:r>
            <a:r>
              <a:rPr lang="en-CA" baseline="0" dirty="0" smtClean="0">
                <a:solidFill>
                  <a:srgbClr val="FFFF66"/>
                </a:solidFill>
                <a:latin typeface="Garamond" pitchFamily="18" charset="0"/>
              </a:rPr>
              <a:t> available to the public </a:t>
            </a:r>
            <a:r>
              <a:rPr lang="en-CA" baseline="0" dirty="0" smtClean="0">
                <a:solidFill>
                  <a:srgbClr val="66FF66"/>
                </a:solidFill>
                <a:latin typeface="Garamond" pitchFamily="18" charset="0"/>
              </a:rPr>
              <a:t>in Canada or elsewhere.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TSM Approach</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fontScale="92500"/>
          </a:bodyPr>
          <a:lstStyle/>
          <a:p>
            <a:r>
              <a:rPr lang="en-CA" baseline="0" dirty="0" smtClean="0">
                <a:latin typeface="Garamond" pitchFamily="18" charset="0"/>
              </a:rPr>
              <a:t>Compare “teaching, suggestion,</a:t>
            </a:r>
            <a:r>
              <a:rPr lang="en-CA" dirty="0" smtClean="0">
                <a:latin typeface="Garamond" pitchFamily="18" charset="0"/>
              </a:rPr>
              <a:t> motivation” approach used in US prior to KSR</a:t>
            </a:r>
          </a:p>
          <a:p>
            <a:r>
              <a:rPr lang="en-CA" sz="3000" dirty="0" smtClean="0">
                <a:solidFill>
                  <a:srgbClr val="FFFF66"/>
                </a:solidFill>
                <a:latin typeface="Garamond" pitchFamily="18" charset="0"/>
              </a:rPr>
              <a:t>The party seeking patent invalidity based on obviousness must also show some motivation or suggestion to combine the prior art teachings. </a:t>
            </a:r>
            <a:r>
              <a:rPr lang="en-CA" sz="3000" dirty="0" smtClean="0">
                <a:solidFill>
                  <a:srgbClr val="66FF66"/>
                </a:solidFill>
                <a:latin typeface="Garamond" pitchFamily="18" charset="0"/>
              </a:rPr>
              <a:t>A suggestion or motivation to combine generally arises in the references themselves, but may also be inferred from the nature of the problem or occasionally from the knowledge of those of ordinary skill in the art.</a:t>
            </a:r>
          </a:p>
          <a:p>
            <a:pPr lvl="1"/>
            <a:r>
              <a:rPr lang="it-IT" sz="2600" i="1" dirty="0" smtClean="0">
                <a:solidFill>
                  <a:srgbClr val="66FF66"/>
                </a:solidFill>
                <a:latin typeface="Garamond" pitchFamily="18" charset="0"/>
              </a:rPr>
              <a:t>Al-Site Corp. v. VSI Int'l, Inc., CAFC 1999</a:t>
            </a:r>
            <a:endParaRPr lang="en-CA" sz="2600" i="1" baseline="0" dirty="0" smtClean="0">
              <a:solidFill>
                <a:srgbClr val="66FF66"/>
              </a:solidFill>
              <a:latin typeface="Garamond"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643182"/>
            <a:ext cx="8229600" cy="1143000"/>
          </a:xfrm>
        </p:spPr>
        <p:txBody>
          <a:bodyPr/>
          <a:lstStyle/>
          <a:p>
            <a:r>
              <a:rPr lang="en-CA" baseline="0" dirty="0" smtClean="0">
                <a:latin typeface="Garamond" pitchFamily="18" charset="0"/>
              </a:rPr>
              <a:t>Secondary Factors</a:t>
            </a:r>
          </a:p>
        </p:txBody>
      </p:sp>
      <p:sp>
        <p:nvSpPr>
          <p:cNvPr id="3" name="Text Placeholder 2"/>
          <p:cNvSpPr>
            <a:spLocks noGrp="1"/>
          </p:cNvSpPr>
          <p:nvPr>
            <p:ph type="body" idx="1"/>
          </p:nvPr>
        </p:nvSpPr>
        <p:spPr/>
        <p:txBody>
          <a:bodyPr/>
          <a:lstStyle/>
          <a:p>
            <a:endParaRPr lang="en-CA"/>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Simultaneous Invention</a:t>
            </a:r>
          </a:p>
        </p:txBody>
      </p:sp>
      <p:sp>
        <p:nvSpPr>
          <p:cNvPr id="3" name="Text Placeholder 2"/>
          <p:cNvSpPr>
            <a:spLocks noGrp="1"/>
          </p:cNvSpPr>
          <p:nvPr>
            <p:ph type="body" idx="1"/>
          </p:nvPr>
        </p:nvSpPr>
        <p:spPr/>
        <p:txBody>
          <a:bodyPr>
            <a:normAutofit fontScale="92500" lnSpcReduction="20000"/>
          </a:bodyPr>
          <a:lstStyle/>
          <a:p>
            <a:pPr lvl="0"/>
            <a:r>
              <a:rPr lang="en-CA" baseline="0" dirty="0" smtClean="0">
                <a:solidFill>
                  <a:srgbClr val="66FF66"/>
                </a:solidFill>
                <a:latin typeface="Garamond" pitchFamily="18" charset="0"/>
              </a:rPr>
              <a:t>. . . it was a fact that the named inventors on the patents granted to both plaintiff and defendant were highly experienced and skilled in the art and had, on a number of previous occasions, demonstrated their inventive ability.  </a:t>
            </a:r>
            <a:r>
              <a:rPr lang="en-CA" baseline="0" dirty="0" smtClean="0">
                <a:solidFill>
                  <a:srgbClr val="FFFF66"/>
                </a:solidFill>
                <a:latin typeface="Garamond" pitchFamily="18" charset="0"/>
              </a:rPr>
              <a:t>That such people should come up with the idea in a relatively short space of time is nothing to the point</a:t>
            </a:r>
            <a:r>
              <a:rPr lang="en-CA" baseline="0" dirty="0" smtClean="0">
                <a:solidFill>
                  <a:srgbClr val="66FF66"/>
                </a:solidFill>
                <a:latin typeface="Garamond" pitchFamily="18" charset="0"/>
              </a:rPr>
              <a:t> on the question of obviousness unless it be to show that only they, and no one else, in the vast international fraternity of paper makers could devise the concept.</a:t>
            </a:r>
          </a:p>
          <a:p>
            <a:pPr lvl="1"/>
            <a:r>
              <a:rPr lang="en-CA" dirty="0" smtClean="0">
                <a:latin typeface="Garamond" pitchFamily="18" charset="0"/>
              </a:rPr>
              <a:t>Beloit</a:t>
            </a:r>
            <a:endParaRPr lang="en-CA" baseline="0" dirty="0" smtClean="0">
              <a:latin typeface="Garamond"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Beloit</a:t>
            </a:r>
          </a:p>
        </p:txBody>
      </p:sp>
      <p:sp>
        <p:nvSpPr>
          <p:cNvPr id="3" name="Text Placeholder 2"/>
          <p:cNvSpPr>
            <a:spLocks noGrp="1"/>
          </p:cNvSpPr>
          <p:nvPr>
            <p:ph type="body" idx="1"/>
          </p:nvPr>
        </p:nvSpPr>
        <p:spPr/>
        <p:txBody>
          <a:bodyPr>
            <a:normAutofit lnSpcReduction="10000"/>
          </a:bodyPr>
          <a:lstStyle/>
          <a:p>
            <a:pPr lvl="0"/>
            <a:r>
              <a:rPr lang="en-CA" dirty="0" smtClean="0">
                <a:solidFill>
                  <a:srgbClr val="66FF66"/>
                </a:solidFill>
                <a:latin typeface="Garamond" pitchFamily="18" charset="0"/>
              </a:rPr>
              <a:t>There are many instances in various branches of science of independent investigators making the same discovery. That does not prevent the one who first applies and gets a patent from having a good patent</a:t>
            </a:r>
          </a:p>
          <a:p>
            <a:pPr lvl="1"/>
            <a:r>
              <a:rPr lang="en-CA" dirty="0" smtClean="0">
                <a:latin typeface="Garamond" pitchFamily="18" charset="0"/>
              </a:rPr>
              <a:t>Pope Appliance, quoted in Halocarbon</a:t>
            </a:r>
          </a:p>
          <a:p>
            <a:pPr lvl="0"/>
            <a:r>
              <a:rPr lang="en-CA" baseline="0" dirty="0" smtClean="0">
                <a:latin typeface="Garamond" pitchFamily="18" charset="0"/>
              </a:rPr>
              <a:t>Simultaneous invention does </a:t>
            </a:r>
            <a:r>
              <a:rPr lang="en-CA" u="sng" baseline="0" dirty="0" smtClean="0">
                <a:latin typeface="Garamond" pitchFamily="18" charset="0"/>
              </a:rPr>
              <a:t>not</a:t>
            </a:r>
            <a:r>
              <a:rPr lang="en-CA" baseline="0" dirty="0" smtClean="0">
                <a:latin typeface="Garamond" pitchFamily="18" charset="0"/>
              </a:rPr>
              <a:t> prove obviousness</a:t>
            </a:r>
          </a:p>
          <a:p>
            <a:pPr lvl="0"/>
            <a:r>
              <a:rPr lang="en-CA" dirty="0" smtClean="0">
                <a:latin typeface="Garamond" pitchFamily="18" charset="0"/>
              </a:rPr>
              <a:t>Why not?</a:t>
            </a:r>
            <a:endParaRPr lang="en-CA" baseline="0" dirty="0" smtClean="0">
              <a:latin typeface="Garamond"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Long Felt Need</a:t>
            </a:r>
          </a:p>
        </p:txBody>
      </p:sp>
      <p:sp>
        <p:nvSpPr>
          <p:cNvPr id="3" name="Text Placeholder 2"/>
          <p:cNvSpPr>
            <a:spLocks noGrp="1"/>
          </p:cNvSpPr>
          <p:nvPr>
            <p:ph type="body" idx="1"/>
          </p:nvPr>
        </p:nvSpPr>
        <p:spPr/>
        <p:txBody>
          <a:bodyPr>
            <a:normAutofit fontScale="92500" lnSpcReduction="20000"/>
          </a:bodyPr>
          <a:lstStyle/>
          <a:p>
            <a:pPr lvl="0"/>
            <a:r>
              <a:rPr lang="en-CA" baseline="0" dirty="0" smtClean="0">
                <a:solidFill>
                  <a:srgbClr val="66FF66"/>
                </a:solidFill>
                <a:latin typeface="Garamond" pitchFamily="18" charset="0"/>
              </a:rPr>
              <a:t>As previously stated, the press section had been recognised for some time as the limiting factor in the design of paper machines.  Once the invention was adopted in the industry, the speed of these machines was increased from its previous maximum of about three thousand feet per minute to the present maximum of about four thousand feet per minute.  Paper machines, as a rule, run twenty-four hours a day, seven days a week, and the increased economy and profitability resulting from such increase in speed require no demonstration.  </a:t>
            </a:r>
          </a:p>
          <a:p>
            <a:pPr lvl="1"/>
            <a:r>
              <a:rPr lang="en-CA" baseline="0" dirty="0" smtClean="0">
                <a:latin typeface="Garamond" pitchFamily="18" charset="0"/>
              </a:rPr>
              <a:t>Beloit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Contrary to Conventional Wisdom </a:t>
            </a:r>
          </a:p>
        </p:txBody>
      </p:sp>
      <p:sp>
        <p:nvSpPr>
          <p:cNvPr id="3" name="Text Placeholder 2"/>
          <p:cNvSpPr>
            <a:spLocks noGrp="1"/>
          </p:cNvSpPr>
          <p:nvPr>
            <p:ph type="body" idx="1"/>
          </p:nvPr>
        </p:nvSpPr>
        <p:spPr/>
        <p:txBody>
          <a:bodyPr/>
          <a:lstStyle/>
          <a:p>
            <a:pPr lvl="0"/>
            <a:r>
              <a:rPr lang="en-CA" baseline="0" dirty="0" smtClean="0">
                <a:solidFill>
                  <a:srgbClr val="66FF66"/>
                </a:solidFill>
                <a:latin typeface="Garamond" pitchFamily="18" charset="0"/>
              </a:rPr>
              <a:t>Conventional wisdom in the industry at the time of the invention in 1969 pointed away from the teaching of the patent and there was strong industry resistance to its acceptance.  In fact, the plaintiff did not succeed in getting a customer to take the new machine until May 1972.  The machine itself was not started up until April 1973.  </a:t>
            </a:r>
          </a:p>
          <a:p>
            <a:pPr lvl="1"/>
            <a:r>
              <a:rPr lang="en-CA" baseline="0" dirty="0" smtClean="0">
                <a:latin typeface="Garamond" pitchFamily="18" charset="0"/>
              </a:rPr>
              <a:t>Beloit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Commercial Success</a:t>
            </a:r>
          </a:p>
        </p:txBody>
      </p:sp>
      <p:sp>
        <p:nvSpPr>
          <p:cNvPr id="3" name="Text Placeholder 2"/>
          <p:cNvSpPr>
            <a:spLocks noGrp="1"/>
          </p:cNvSpPr>
          <p:nvPr>
            <p:ph type="body" idx="1"/>
          </p:nvPr>
        </p:nvSpPr>
        <p:spPr/>
        <p:txBody>
          <a:bodyPr/>
          <a:lstStyle/>
          <a:p>
            <a:pPr lvl="0"/>
            <a:r>
              <a:rPr lang="en-CA" baseline="0" dirty="0" smtClean="0">
                <a:solidFill>
                  <a:srgbClr val="66FF66"/>
                </a:solidFill>
                <a:latin typeface="Garamond" pitchFamily="18" charset="0"/>
              </a:rPr>
              <a:t>Since its acceptance, the machine has had an outstanding commercial success, to the point that, as the trial judge himself said, it "is now almost universally adopted for use in the press section of paper making machines."</a:t>
            </a:r>
          </a:p>
          <a:p>
            <a:pPr lvl="1"/>
            <a:r>
              <a:rPr lang="en-CA" baseline="0" dirty="0" smtClean="0">
                <a:latin typeface="Garamond" pitchFamily="18" charset="0"/>
              </a:rPr>
              <a:t>Beloit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Secondary Factors</a:t>
            </a:r>
          </a:p>
        </p:txBody>
      </p:sp>
      <p:sp>
        <p:nvSpPr>
          <p:cNvPr id="3" name="Text Placeholder 2"/>
          <p:cNvSpPr>
            <a:spLocks noGrp="1"/>
          </p:cNvSpPr>
          <p:nvPr>
            <p:ph type="body" idx="1"/>
          </p:nvPr>
        </p:nvSpPr>
        <p:spPr/>
        <p:txBody>
          <a:bodyPr>
            <a:normAutofit fontScale="92500" lnSpcReduction="10000"/>
          </a:bodyPr>
          <a:lstStyle/>
          <a:p>
            <a:pPr lvl="0"/>
            <a:r>
              <a:rPr lang="en-CA" baseline="0" dirty="0" smtClean="0">
                <a:solidFill>
                  <a:srgbClr val="66FF66"/>
                </a:solidFill>
                <a:latin typeface="Garamond" pitchFamily="18" charset="0"/>
              </a:rPr>
              <a:t>While none of these factors taken in isolation is necessarily determinative on the issue of obviousness, each of them argues more eloquently than any ex post facto analysis can ever do that the patent is inventive; cumulatively their effect is simply irresistible.  </a:t>
            </a:r>
          </a:p>
          <a:p>
            <a:pPr lvl="1"/>
            <a:r>
              <a:rPr lang="en-CA" baseline="0" dirty="0" smtClean="0">
                <a:latin typeface="Garamond" pitchFamily="18" charset="0"/>
              </a:rPr>
              <a:t>Beloit</a:t>
            </a:r>
          </a:p>
          <a:p>
            <a:r>
              <a:rPr lang="en-CA" dirty="0" smtClean="0">
                <a:latin typeface="Garamond" pitchFamily="18" charset="0"/>
              </a:rPr>
              <a:t>Why did the Beloit Court impose a low standard </a:t>
            </a:r>
            <a:r>
              <a:rPr lang="en-CA" baseline="0" dirty="0" smtClean="0">
                <a:latin typeface="Garamond" pitchFamily="18" charset="0"/>
              </a:rPr>
              <a:t>of inventiveness?  Was</a:t>
            </a:r>
            <a:r>
              <a:rPr lang="en-CA" dirty="0" smtClean="0">
                <a:latin typeface="Garamond" pitchFamily="18" charset="0"/>
              </a:rPr>
              <a:t> a low standard necessary</a:t>
            </a:r>
            <a:r>
              <a:rPr lang="en-CA" baseline="0" dirty="0" smtClean="0">
                <a:latin typeface="Garamond" pitchFamily="18" charset="0"/>
              </a:rPr>
              <a:t> to support its conclusion?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Secondary Factors</a:t>
            </a:r>
          </a:p>
        </p:txBody>
      </p:sp>
      <p:sp>
        <p:nvSpPr>
          <p:cNvPr id="3" name="Text Placeholder 2"/>
          <p:cNvSpPr>
            <a:spLocks noGrp="1"/>
          </p:cNvSpPr>
          <p:nvPr>
            <p:ph type="body" idx="1"/>
          </p:nvPr>
        </p:nvSpPr>
        <p:spPr/>
        <p:txBody>
          <a:bodyPr>
            <a:normAutofit/>
          </a:bodyPr>
          <a:lstStyle/>
          <a:p>
            <a:pPr lvl="0"/>
            <a:r>
              <a:rPr lang="en-CA" baseline="0" dirty="0" smtClean="0">
                <a:latin typeface="Garamond" pitchFamily="18" charset="0"/>
              </a:rPr>
              <a:t>Commercial success</a:t>
            </a:r>
          </a:p>
          <a:p>
            <a:pPr lvl="0"/>
            <a:r>
              <a:rPr lang="en-CA" baseline="0" dirty="0" smtClean="0">
                <a:latin typeface="Garamond" pitchFamily="18" charset="0"/>
              </a:rPr>
              <a:t>Long-felt need</a:t>
            </a:r>
          </a:p>
          <a:p>
            <a:pPr lvl="0"/>
            <a:r>
              <a:rPr lang="en-CA" baseline="0" dirty="0" smtClean="0">
                <a:latin typeface="Garamond" pitchFamily="18" charset="0"/>
              </a:rPr>
              <a:t>Conventional wisdom teaches away from the invention</a:t>
            </a:r>
          </a:p>
          <a:p>
            <a:pPr lvl="0"/>
            <a:r>
              <a:rPr lang="en-CA" baseline="0" dirty="0" smtClean="0">
                <a:latin typeface="Garamond" pitchFamily="18" charset="0"/>
              </a:rPr>
              <a:t>Combination of commercial success &amp; long-felt need is very persuasive re non-obviousness</a:t>
            </a:r>
          </a:p>
          <a:p>
            <a:pPr lvl="1"/>
            <a:r>
              <a:rPr lang="en-CA" baseline="0" dirty="0" smtClean="0">
                <a:latin typeface="Garamond" pitchFamily="18" charset="0"/>
              </a:rPr>
              <a:t>But commercial success may be explained by other factors, </a:t>
            </a:r>
            <a:r>
              <a:rPr lang="en-CA" baseline="0" dirty="0" err="1" smtClean="0">
                <a:latin typeface="Garamond" pitchFamily="18" charset="0"/>
              </a:rPr>
              <a:t>eg</a:t>
            </a:r>
            <a:r>
              <a:rPr lang="en-CA" baseline="0" dirty="0" smtClean="0">
                <a:latin typeface="Garamond" pitchFamily="18" charset="0"/>
              </a:rPr>
              <a:t> marketing</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Secondary Factors</a:t>
            </a:r>
          </a:p>
        </p:txBody>
      </p:sp>
      <p:sp>
        <p:nvSpPr>
          <p:cNvPr id="3" name="Text Placeholder 2"/>
          <p:cNvSpPr>
            <a:spLocks noGrp="1"/>
          </p:cNvSpPr>
          <p:nvPr>
            <p:ph type="body" idx="1"/>
          </p:nvPr>
        </p:nvSpPr>
        <p:spPr/>
        <p:txBody>
          <a:bodyPr/>
          <a:lstStyle/>
          <a:p>
            <a:pPr lvl="0"/>
            <a:r>
              <a:rPr lang="en-CA" baseline="0" dirty="0" smtClean="0">
                <a:latin typeface="Garamond" pitchFamily="18" charset="0"/>
              </a:rPr>
              <a:t>If the secondary factors can be established, they are powerful evidence of non-obviousness</a:t>
            </a:r>
          </a:p>
          <a:p>
            <a:pPr lvl="0"/>
            <a:r>
              <a:rPr lang="en-CA" baseline="0" dirty="0" smtClean="0">
                <a:latin typeface="Garamond" pitchFamily="18" charset="0"/>
              </a:rPr>
              <a:t>HOWEVER, it </a:t>
            </a:r>
            <a:r>
              <a:rPr lang="en-CA" baseline="0" dirty="0" smtClean="0">
                <a:solidFill>
                  <a:srgbClr val="FFFF66"/>
                </a:solidFill>
                <a:latin typeface="Garamond" pitchFamily="18" charset="0"/>
              </a:rPr>
              <a:t>is not necessary to establish the secondary factors in order to establish non-obviousness</a:t>
            </a:r>
          </a:p>
          <a:p>
            <a:pPr lvl="0"/>
            <a:r>
              <a:rPr lang="en-CA" baseline="0" dirty="0" smtClean="0">
                <a:latin typeface="Garamond" pitchFamily="18" charset="0"/>
              </a:rPr>
              <a:t>Absence of any or all of these factors does NOT prove obviousness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State</a:t>
            </a:r>
            <a:r>
              <a:rPr lang="en-CA" dirty="0" smtClean="0">
                <a:latin typeface="Garamond" pitchFamily="18" charset="0"/>
              </a:rPr>
              <a:t> of the Art</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pPr lvl="0"/>
            <a:r>
              <a:rPr lang="en-CA" dirty="0" smtClean="0">
                <a:latin typeface="Garamond" pitchFamily="18" charset="0"/>
              </a:rPr>
              <a:t>Novelty v Obviousness</a:t>
            </a:r>
          </a:p>
          <a:p>
            <a:pPr lvl="0"/>
            <a:r>
              <a:rPr lang="en-CA" dirty="0" smtClean="0">
                <a:latin typeface="Garamond" pitchFamily="18" charset="0"/>
              </a:rPr>
              <a:t>Matter in unpublished patent applications does NOT form part of the state of the art for obviousness purposes</a:t>
            </a:r>
          </a:p>
          <a:p>
            <a:pPr lvl="1"/>
            <a:r>
              <a:rPr lang="en-CA" dirty="0" smtClean="0">
                <a:latin typeface="Garamond" pitchFamily="18" charset="0"/>
              </a:rPr>
              <a:t>Why not?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Why was it not done before?</a:t>
            </a:r>
          </a:p>
        </p:txBody>
      </p:sp>
      <p:sp>
        <p:nvSpPr>
          <p:cNvPr id="3" name="Text Placeholder 2"/>
          <p:cNvSpPr>
            <a:spLocks noGrp="1"/>
          </p:cNvSpPr>
          <p:nvPr>
            <p:ph type="body" idx="1"/>
          </p:nvPr>
        </p:nvSpPr>
        <p:spPr/>
        <p:txBody>
          <a:bodyPr/>
          <a:lstStyle/>
          <a:p>
            <a:r>
              <a:rPr lang="en-CA" dirty="0" smtClean="0">
                <a:solidFill>
                  <a:srgbClr val="66FF66"/>
                </a:solidFill>
                <a:latin typeface="Garamond" pitchFamily="18" charset="0"/>
              </a:rPr>
              <a:t>It is so easy, once the teaching of a patent is known, to say, "I could have done that"; before the assertion can be given any weight, one must have a satisfactory answer to the question, "Why didn't you?“</a:t>
            </a:r>
          </a:p>
          <a:p>
            <a:pPr lvl="1"/>
            <a:r>
              <a:rPr lang="en-CA" dirty="0" smtClean="0">
                <a:latin typeface="Garamond" pitchFamily="18" charset="0"/>
              </a:rPr>
              <a:t>Beloit</a:t>
            </a:r>
          </a:p>
          <a:p>
            <a:r>
              <a:rPr lang="en-CA" dirty="0" smtClean="0">
                <a:latin typeface="Garamond" pitchFamily="18" charset="0"/>
              </a:rPr>
              <a:t>It </a:t>
            </a:r>
            <a:r>
              <a:rPr lang="en-CA" u="sng" dirty="0" smtClean="0">
                <a:latin typeface="Garamond" pitchFamily="18" charset="0"/>
              </a:rPr>
              <a:t>is</a:t>
            </a:r>
            <a:r>
              <a:rPr lang="en-CA" dirty="0" smtClean="0">
                <a:latin typeface="Garamond" pitchFamily="18" charset="0"/>
              </a:rPr>
              <a:t> possible to rebut this: </a:t>
            </a:r>
            <a:r>
              <a:rPr lang="en-CA" dirty="0" err="1" smtClean="0">
                <a:latin typeface="Garamond" pitchFamily="18" charset="0"/>
              </a:rPr>
              <a:t>e.g</a:t>
            </a:r>
            <a:r>
              <a:rPr lang="en-CA" dirty="0" smtClean="0">
                <a:latin typeface="Garamond" pitchFamily="18" charset="0"/>
              </a:rPr>
              <a:t> little time between pioneer patent and improvement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Obviousness/Anticipation</a:t>
            </a:r>
          </a:p>
        </p:txBody>
      </p:sp>
      <p:sp>
        <p:nvSpPr>
          <p:cNvPr id="3" name="Text Placeholder 2"/>
          <p:cNvSpPr>
            <a:spLocks noGrp="1"/>
          </p:cNvSpPr>
          <p:nvPr>
            <p:ph type="body" idx="1"/>
          </p:nvPr>
        </p:nvSpPr>
        <p:spPr/>
        <p:txBody>
          <a:bodyPr>
            <a:normAutofit fontScale="92500" lnSpcReduction="10000"/>
          </a:bodyPr>
          <a:lstStyle/>
          <a:p>
            <a:pPr lvl="0"/>
            <a:r>
              <a:rPr lang="en-CA" baseline="0" dirty="0" smtClean="0">
                <a:solidFill>
                  <a:srgbClr val="66FF66"/>
                </a:solidFill>
                <a:latin typeface="Garamond" pitchFamily="18" charset="0"/>
              </a:rPr>
              <a:t>[O]</a:t>
            </a:r>
            <a:r>
              <a:rPr lang="en-CA" baseline="0" dirty="0" err="1" smtClean="0">
                <a:solidFill>
                  <a:srgbClr val="66FF66"/>
                </a:solidFill>
                <a:latin typeface="Garamond" pitchFamily="18" charset="0"/>
              </a:rPr>
              <a:t>bviousness</a:t>
            </a:r>
            <a:r>
              <a:rPr lang="en-CA" baseline="0" dirty="0" smtClean="0">
                <a:solidFill>
                  <a:srgbClr val="66FF66"/>
                </a:solidFill>
                <a:latin typeface="Garamond" pitchFamily="18" charset="0"/>
              </a:rPr>
              <a:t> is an attack on a patent based on its lack of inventiveness.  The attacker, says, in effect, "Any fool could have done that"</a:t>
            </a:r>
          </a:p>
          <a:p>
            <a:pPr lvl="0"/>
            <a:r>
              <a:rPr lang="en-CA" baseline="0" dirty="0" smtClean="0">
                <a:solidFill>
                  <a:srgbClr val="66FF66"/>
                </a:solidFill>
                <a:latin typeface="Garamond" pitchFamily="18" charset="0"/>
              </a:rPr>
              <a:t>Anticipation, or lack of novelty, on the other hand, in effect assumes that there has been an invention but asserts that it has been disclosed to the public prior to the application for the patent.  The charge is: "Your invention, though clever, was already known"</a:t>
            </a:r>
          </a:p>
          <a:p>
            <a:pPr lvl="2"/>
            <a:r>
              <a:rPr lang="en-CA" baseline="0" dirty="0" smtClean="0">
                <a:latin typeface="Garamond" pitchFamily="18" charset="0"/>
              </a:rPr>
              <a:t>Per </a:t>
            </a:r>
            <a:r>
              <a:rPr lang="en-CA" baseline="0" dirty="0" err="1" smtClean="0">
                <a:latin typeface="Garamond" pitchFamily="18" charset="0"/>
              </a:rPr>
              <a:t>Hugesson</a:t>
            </a:r>
            <a:r>
              <a:rPr lang="en-CA" baseline="0" dirty="0" smtClean="0">
                <a:latin typeface="Garamond" pitchFamily="18" charset="0"/>
              </a:rPr>
              <a:t> J Beloit Canada </a:t>
            </a:r>
            <a:r>
              <a:rPr lang="en-CA" baseline="0" dirty="0" err="1" smtClean="0">
                <a:latin typeface="Garamond" pitchFamily="18" charset="0"/>
              </a:rPr>
              <a:t>Ltee</a:t>
            </a:r>
            <a:r>
              <a:rPr lang="en-CA" baseline="0" dirty="0" smtClean="0">
                <a:latin typeface="Garamond" pitchFamily="18" charset="0"/>
              </a:rPr>
              <a:t>/Ltd v </a:t>
            </a:r>
            <a:r>
              <a:rPr lang="en-CA" baseline="0" dirty="0" err="1" smtClean="0">
                <a:latin typeface="Garamond" pitchFamily="18" charset="0"/>
              </a:rPr>
              <a:t>Valmet</a:t>
            </a:r>
            <a:r>
              <a:rPr lang="en-CA" baseline="0" dirty="0" smtClean="0">
                <a:latin typeface="Garamond" pitchFamily="18" charset="0"/>
              </a:rPr>
              <a:t> </a:t>
            </a:r>
            <a:r>
              <a:rPr lang="en-CA" baseline="0" dirty="0" err="1" smtClean="0">
                <a:latin typeface="Garamond" pitchFamily="18" charset="0"/>
              </a:rPr>
              <a:t>Oy</a:t>
            </a:r>
            <a:r>
              <a:rPr lang="en-CA" baseline="0" dirty="0" smtClean="0">
                <a:latin typeface="Garamond"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The Cripps Question</a:t>
            </a:r>
          </a:p>
        </p:txBody>
      </p:sp>
      <p:sp>
        <p:nvSpPr>
          <p:cNvPr id="3" name="Text Placeholder 2"/>
          <p:cNvSpPr>
            <a:spLocks noGrp="1"/>
          </p:cNvSpPr>
          <p:nvPr>
            <p:ph type="body" idx="1"/>
          </p:nvPr>
        </p:nvSpPr>
        <p:spPr/>
        <p:txBody>
          <a:bodyPr>
            <a:normAutofit fontScale="85000" lnSpcReduction="20000"/>
          </a:bodyPr>
          <a:lstStyle/>
          <a:p>
            <a:pPr lvl="0"/>
            <a:r>
              <a:rPr lang="en-CA" baseline="0" dirty="0" smtClean="0">
                <a:latin typeface="Garamond" pitchFamily="18" charset="0"/>
              </a:rPr>
              <a:t>The traditional “test”</a:t>
            </a:r>
          </a:p>
          <a:p>
            <a:pPr lvl="1"/>
            <a:r>
              <a:rPr lang="en-CA" baseline="0" dirty="0" smtClean="0">
                <a:solidFill>
                  <a:srgbClr val="66FF66"/>
                </a:solidFill>
                <a:latin typeface="Garamond" pitchFamily="18" charset="0"/>
              </a:rPr>
              <a:t>"Was it obvious to any skilled chemist in the state of chemical knowledge existing at the date of the patent that he could manufacture valuable therapeutic agents by making the higher </a:t>
            </a:r>
            <a:r>
              <a:rPr lang="en-CA" baseline="0" dirty="0" err="1" smtClean="0">
                <a:solidFill>
                  <a:srgbClr val="66FF66"/>
                </a:solidFill>
                <a:latin typeface="Garamond" pitchFamily="18" charset="0"/>
              </a:rPr>
              <a:t>resorcinols</a:t>
            </a:r>
            <a:r>
              <a:rPr lang="en-CA" baseline="0" dirty="0" smtClean="0">
                <a:solidFill>
                  <a:srgbClr val="66FF66"/>
                </a:solidFill>
                <a:latin typeface="Garamond" pitchFamily="18" charset="0"/>
              </a:rPr>
              <a:t> by the use of the condensation and reduction processes described If the answer is 'No' the patent is valid, if 'Yes' the patent is invalid"</a:t>
            </a:r>
          </a:p>
          <a:p>
            <a:pPr lvl="0"/>
            <a:r>
              <a:rPr lang="en-CA" baseline="0" dirty="0" smtClean="0">
                <a:latin typeface="Garamond" pitchFamily="18" charset="0"/>
              </a:rPr>
              <a:t>This does not define the standard: it tells us</a:t>
            </a:r>
          </a:p>
          <a:p>
            <a:pPr lvl="1"/>
            <a:r>
              <a:rPr lang="en-CA" baseline="0" dirty="0" smtClean="0">
                <a:latin typeface="Garamond" pitchFamily="18" charset="0"/>
              </a:rPr>
              <a:t>Test is objective</a:t>
            </a:r>
          </a:p>
          <a:p>
            <a:pPr lvl="1"/>
            <a:r>
              <a:rPr lang="en-CA" baseline="0" dirty="0" smtClean="0">
                <a:latin typeface="Garamond" pitchFamily="18" charset="0"/>
              </a:rPr>
              <a:t>Measured by person skilled in the art</a:t>
            </a:r>
          </a:p>
          <a:p>
            <a:pPr lvl="2"/>
            <a:r>
              <a:rPr lang="en-CA" baseline="0" dirty="0" smtClean="0">
                <a:latin typeface="Garamond" pitchFamily="18" charset="0"/>
              </a:rPr>
              <a:t>‘person having ordinary skill in the art’ PHOSITA</a:t>
            </a:r>
          </a:p>
          <a:p>
            <a:pPr lvl="1"/>
            <a:r>
              <a:rPr lang="en-CA" baseline="0" dirty="0" smtClean="0">
                <a:latin typeface="Garamond" pitchFamily="18" charset="0"/>
              </a:rPr>
              <a:t>Relevant date is date of the patent application</a:t>
            </a:r>
          </a:p>
          <a:p>
            <a:pPr lvl="0"/>
            <a:r>
              <a:rPr lang="en-CA" baseline="0" dirty="0" smtClean="0">
                <a:latin typeface="Garamond" pitchFamily="18" charset="0"/>
              </a:rPr>
              <a:t>Obviousness test is now codified: s283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Two Problems</a:t>
            </a:r>
          </a:p>
        </p:txBody>
      </p:sp>
      <p:sp>
        <p:nvSpPr>
          <p:cNvPr id="3" name="Text Placeholder 2"/>
          <p:cNvSpPr>
            <a:spLocks noGrp="1"/>
          </p:cNvSpPr>
          <p:nvPr>
            <p:ph type="body" idx="1"/>
          </p:nvPr>
        </p:nvSpPr>
        <p:spPr/>
        <p:txBody>
          <a:bodyPr/>
          <a:lstStyle/>
          <a:p>
            <a:pPr lvl="0"/>
            <a:r>
              <a:rPr lang="en-CA" baseline="0" dirty="0" smtClean="0">
                <a:latin typeface="Garamond" pitchFamily="18" charset="0"/>
              </a:rPr>
              <a:t>What does “obvious” mean?</a:t>
            </a:r>
          </a:p>
          <a:p>
            <a:pPr lvl="0"/>
            <a:r>
              <a:rPr lang="en-CA" baseline="0" dirty="0" smtClean="0">
                <a:latin typeface="Garamond" pitchFamily="18" charset="0"/>
              </a:rPr>
              <a:t>How is “obviousness” implemented?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‘But for’ Theory</a:t>
            </a:r>
          </a:p>
        </p:txBody>
      </p:sp>
      <p:sp>
        <p:nvSpPr>
          <p:cNvPr id="3" name="Text Placeholder 2"/>
          <p:cNvSpPr>
            <a:spLocks noGrp="1"/>
          </p:cNvSpPr>
          <p:nvPr>
            <p:ph type="body" idx="1"/>
          </p:nvPr>
        </p:nvSpPr>
        <p:spPr/>
        <p:txBody>
          <a:bodyPr>
            <a:normAutofit fontScale="85000" lnSpcReduction="10000"/>
          </a:bodyPr>
          <a:lstStyle/>
          <a:p>
            <a:pPr lvl="0"/>
            <a:r>
              <a:rPr lang="en-CA" baseline="0" dirty="0" smtClean="0">
                <a:solidFill>
                  <a:srgbClr val="66FF66"/>
                </a:solidFill>
                <a:latin typeface="Garamond" pitchFamily="18" charset="0"/>
              </a:rPr>
              <a:t>The patent monopoly was not designed to secure to the inventor his natural right in his discoveries.   Rather, it was a reward, an inducement, to bring forth new knowledge.  </a:t>
            </a:r>
          </a:p>
          <a:p>
            <a:pPr lvl="0"/>
            <a:r>
              <a:rPr lang="en-CA" baseline="0" dirty="0" smtClean="0">
                <a:solidFill>
                  <a:srgbClr val="66FF66"/>
                </a:solidFill>
                <a:latin typeface="Garamond" pitchFamily="18" charset="0"/>
              </a:rPr>
              <a:t>Only inventions and discoveries which furthered , and were new and useful, justified the special inducement of a limited private monopoly.   </a:t>
            </a:r>
          </a:p>
          <a:p>
            <a:pPr lvl="0"/>
            <a:r>
              <a:rPr lang="en-CA" baseline="0" dirty="0" smtClean="0">
                <a:solidFill>
                  <a:srgbClr val="66FF66"/>
                </a:solidFill>
                <a:latin typeface="Garamond" pitchFamily="18" charset="0"/>
              </a:rPr>
              <a:t>The inherent problem was to develop some </a:t>
            </a:r>
            <a:r>
              <a:rPr lang="en-CA" baseline="0" dirty="0" smtClean="0">
                <a:solidFill>
                  <a:srgbClr val="FFFF66"/>
                </a:solidFill>
                <a:latin typeface="Garamond" pitchFamily="18" charset="0"/>
              </a:rPr>
              <a:t>means of weeding out those inventions which would not be disclosed or devised</a:t>
            </a:r>
            <a:r>
              <a:rPr lang="en-CA" i="1" baseline="0" dirty="0" smtClean="0">
                <a:solidFill>
                  <a:srgbClr val="FFFF66"/>
                </a:solidFill>
                <a:latin typeface="Garamond" pitchFamily="18" charset="0"/>
              </a:rPr>
              <a:t> </a:t>
            </a:r>
            <a:r>
              <a:rPr lang="en-CA" u="sng" baseline="0" dirty="0" smtClean="0">
                <a:solidFill>
                  <a:srgbClr val="FFFF66"/>
                </a:solidFill>
                <a:latin typeface="Garamond" pitchFamily="18" charset="0"/>
              </a:rPr>
              <a:t>but for the inducement of a patent</a:t>
            </a:r>
            <a:r>
              <a:rPr lang="en-CA" i="1" baseline="0" dirty="0" smtClean="0">
                <a:solidFill>
                  <a:srgbClr val="66FF66"/>
                </a:solidFill>
                <a:latin typeface="Garamond" pitchFamily="18" charset="0"/>
              </a:rPr>
              <a:t>.  </a:t>
            </a:r>
          </a:p>
          <a:p>
            <a:pPr lvl="3"/>
            <a:r>
              <a:rPr lang="en-CA" baseline="0" dirty="0" smtClean="0">
                <a:latin typeface="Garamond" pitchFamily="18" charset="0"/>
              </a:rPr>
              <a:t>Graham v John Deere (emphasis added)</a:t>
            </a:r>
          </a:p>
        </p:txBody>
      </p:sp>
    </p:spTree>
  </p:cSld>
  <p:clrMapOvr>
    <a:masterClrMapping/>
  </p:clrMapOvr>
</p:sld>
</file>

<file path=ppt/theme/theme1.xml><?xml version="1.0" encoding="utf-8"?>
<a:theme xmlns:a="http://schemas.openxmlformats.org/drawingml/2006/main" name="3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3_Stream">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923</TotalTime>
  <Words>2781</Words>
  <Application>Microsoft Office PowerPoint</Application>
  <PresentationFormat>On-screen Show (4:3)</PresentationFormat>
  <Paragraphs>221</Paragraphs>
  <Slides>50</Slides>
  <Notes>4</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3_Stream</vt:lpstr>
      <vt:lpstr>Obviousness</vt:lpstr>
      <vt:lpstr>Non-Obviousness</vt:lpstr>
      <vt:lpstr>Non-Obviousness</vt:lpstr>
      <vt:lpstr>Non-Obviousness</vt:lpstr>
      <vt:lpstr>State of the Art</vt:lpstr>
      <vt:lpstr>Obviousness/Anticipation</vt:lpstr>
      <vt:lpstr>The Cripps Question</vt:lpstr>
      <vt:lpstr>Two Problems</vt:lpstr>
      <vt:lpstr>‘But for’ Theory</vt:lpstr>
      <vt:lpstr>‘But for’ Theory</vt:lpstr>
      <vt:lpstr>Importance of non-obviousness</vt:lpstr>
      <vt:lpstr>“But for” Standard</vt:lpstr>
      <vt:lpstr>Obviousness/Anticipation</vt:lpstr>
      <vt:lpstr>Obviousness/Anticipation</vt:lpstr>
      <vt:lpstr>Obviousness/Anticipation</vt:lpstr>
      <vt:lpstr>Implementing the Obviousness Standard</vt:lpstr>
      <vt:lpstr>Beloit</vt:lpstr>
      <vt:lpstr>Beloit</vt:lpstr>
      <vt:lpstr>Sanofi</vt:lpstr>
      <vt:lpstr>Sanofi</vt:lpstr>
      <vt:lpstr>Overall</vt:lpstr>
      <vt:lpstr>Overall</vt:lpstr>
      <vt:lpstr>Obvious to Try “Test”</vt:lpstr>
      <vt:lpstr>Obvious to Try “Test”</vt:lpstr>
      <vt:lpstr>Obvious to Try?</vt:lpstr>
      <vt:lpstr>Obvious to Try</vt:lpstr>
      <vt:lpstr>Obvious to Try</vt:lpstr>
      <vt:lpstr>Halocarbon</vt:lpstr>
      <vt:lpstr>Obvious to Try and Succeed</vt:lpstr>
      <vt:lpstr>Patient Searcher</vt:lpstr>
      <vt:lpstr>Patient Searcher</vt:lpstr>
      <vt:lpstr>Patient Searcher</vt:lpstr>
      <vt:lpstr>Patient Searcher</vt:lpstr>
      <vt:lpstr>Patient Searcher</vt:lpstr>
      <vt:lpstr>Patent Race Problem</vt:lpstr>
      <vt:lpstr>Windsurfer Approach</vt:lpstr>
      <vt:lpstr>Windsurfer Approach</vt:lpstr>
      <vt:lpstr>Windsurfer Approach</vt:lpstr>
      <vt:lpstr>Windsurfer Approach</vt:lpstr>
      <vt:lpstr>TSM Approach</vt:lpstr>
      <vt:lpstr>Secondary Factors</vt:lpstr>
      <vt:lpstr>Simultaneous Invention</vt:lpstr>
      <vt:lpstr>Beloit</vt:lpstr>
      <vt:lpstr>Long Felt Need</vt:lpstr>
      <vt:lpstr>Contrary to Conventional Wisdom </vt:lpstr>
      <vt:lpstr>Commercial Success</vt:lpstr>
      <vt:lpstr>Secondary Factors</vt:lpstr>
      <vt:lpstr>Secondary Factors</vt:lpstr>
      <vt:lpstr>Secondary Factors</vt:lpstr>
      <vt:lpstr>Why was it not done before?</vt:lpstr>
    </vt:vector>
  </TitlesOfParts>
  <Company> UNB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Security Interests in Personal Property: The PPSA Section I Introduction</dc:title>
  <dc:creator>Norman Siebrasse</dc:creator>
  <cp:lastModifiedBy>Norman Siebrasse</cp:lastModifiedBy>
  <cp:revision>112</cp:revision>
  <dcterms:created xsi:type="dcterms:W3CDTF">2008-09-03T13:51:24Z</dcterms:created>
  <dcterms:modified xsi:type="dcterms:W3CDTF">2009-12-03T21:27:21Z</dcterms:modified>
</cp:coreProperties>
</file>