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7"/>
  </p:notesMasterIdLst>
  <p:sldIdLst>
    <p:sldId id="459" r:id="rId2"/>
    <p:sldId id="460" r:id="rId3"/>
    <p:sldId id="482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83" r:id="rId22"/>
    <p:sldId id="479" r:id="rId23"/>
    <p:sldId id="478" r:id="rId24"/>
    <p:sldId id="480" r:id="rId25"/>
    <p:sldId id="48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3333FF"/>
    <a:srgbClr val="008080"/>
    <a:srgbClr val="339966"/>
    <a:srgbClr val="00CC00"/>
    <a:srgbClr val="FF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94631" autoAdjust="0"/>
  </p:normalViewPr>
  <p:slideViewPr>
    <p:cSldViewPr>
      <p:cViewPr varScale="1">
        <p:scale>
          <a:sx n="68" d="100"/>
          <a:sy n="68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12AC17-3EA1-4FF5-A4F5-A94031FA3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</p:grpSp>
        <p:sp>
          <p:nvSpPr>
            <p:cNvPr id="6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C857-BB69-490A-B706-C65BE204259D}" type="datetimeFigureOut">
              <a:rPr lang="en-US"/>
              <a:pPr>
                <a:defRPr/>
              </a:pPr>
              <a:t>11/17/2009</a:t>
            </a:fld>
            <a:endParaRPr lang="en-CA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2B2C-6DFB-4CD7-8D68-F5E26F74A1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3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C6BC2E-53D9-426A-AA96-6CB31B4AC688}" type="datetimeFigureOut">
              <a:rPr lang="en-US"/>
              <a:pPr>
                <a:defRPr/>
              </a:pPr>
              <a:t>11/17/2009</a:t>
            </a:fld>
            <a:endParaRPr lang="en-C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7E512F2-4762-46F7-8038-B33322DF0A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Trade-marks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Trade-marks law protects reputation by protecting the link between the source and the wares 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mark may be a manufacturer’s mark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A distributor’s mark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A retailer’s mark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A service mark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This allows the reputation of the source to develop through consumers’ experience with wares associated with the 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Because trade-marks law is aimed at protecting reputation the key element is </a:t>
            </a:r>
            <a:r>
              <a:rPr lang="en-US" i="1" baseline="0" dirty="0" smtClean="0">
                <a:latin typeface="Garamond" pitchFamily="18" charset="0"/>
              </a:rPr>
              <a:t>confusion in the mind of the consumers as to the source of the wares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mark must be 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Confusingly similar, and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Confusing as to the source of the wares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Using the mark to refer to the source of the wares is not confusing</a:t>
            </a:r>
          </a:p>
          <a:p>
            <a:pPr lvl="3"/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“I own a Honda™”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“Source Theory”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This is encapsulated in the traditional “source theory”</a:t>
            </a:r>
          </a:p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 function of a trademark is to impart information as to the source or sponsorship of the product.</a:t>
            </a:r>
          </a:p>
          <a:p>
            <a:pPr lvl="2"/>
            <a:r>
              <a:rPr lang="en-US" i="1" baseline="0" dirty="0" smtClean="0">
                <a:latin typeface="Garamond" pitchFamily="18" charset="0"/>
              </a:rPr>
              <a:t>Singer Mfg  Co v </a:t>
            </a:r>
            <a:r>
              <a:rPr lang="en-US" i="1" baseline="0" dirty="0" err="1" smtClean="0">
                <a:latin typeface="Garamond" pitchFamily="18" charset="0"/>
              </a:rPr>
              <a:t>Loog</a:t>
            </a:r>
            <a:r>
              <a:rPr lang="en-US" i="1" baseline="0" dirty="0" smtClean="0">
                <a:latin typeface="Garamond" pitchFamily="18" charset="0"/>
              </a:rPr>
              <a:t> (1880) 18 </a:t>
            </a:r>
            <a:r>
              <a:rPr lang="en-US" i="1" baseline="0" dirty="0" err="1" smtClean="0">
                <a:latin typeface="Garamond" pitchFamily="18" charset="0"/>
              </a:rPr>
              <a:t>ChD</a:t>
            </a:r>
            <a:r>
              <a:rPr lang="en-US" i="1" baseline="0" dirty="0" smtClean="0">
                <a:latin typeface="Garamond" pitchFamily="18" charset="0"/>
              </a:rPr>
              <a:t> 395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“Source Theory”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In other words, what the registered mark does nowadays is to ensure that the wares or services are the wares and services of a particular person and no one else, that is, the source of the goods is guaranteed.</a:t>
            </a:r>
          </a:p>
          <a:p>
            <a:pPr lvl="2"/>
            <a:r>
              <a:rPr lang="en-US" i="1" baseline="0" dirty="0" smtClean="0">
                <a:latin typeface="Garamond" pitchFamily="18" charset="0"/>
              </a:rPr>
              <a:t>United Artists Corp v Pink Panther Beauty Corp 80 CPR (3d) 247 (FCA) at 256</a:t>
            </a:r>
          </a:p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[T]he traditionally accepted premise that the only legally relevant function of a trademark is to impart information as to the source or sponsorship of the product.</a:t>
            </a:r>
          </a:p>
          <a:p>
            <a:pPr lvl="2"/>
            <a:r>
              <a:rPr lang="en-US" i="1" baseline="0" dirty="0" smtClean="0">
                <a:latin typeface="Garamond" pitchFamily="18" charset="0"/>
              </a:rPr>
              <a:t>Smith v Chanel, Inc, 402 F2d 562 (9th Cir 1968) at 566: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Source Theory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Contrast source theory with  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Guarantee theory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function of the mark is to guarantee the quality of the goods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Property theory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Ownership of the mark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Dilution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Ciba-Geigy v </a:t>
            </a:r>
            <a:r>
              <a:rPr lang="en-US" baseline="0" dirty="0" err="1" smtClean="0">
                <a:latin typeface="Garamond" pitchFamily="18" charset="0"/>
              </a:rPr>
              <a:t>Apotex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aseline="0" dirty="0" err="1" smtClean="0">
                <a:latin typeface="Garamond" pitchFamily="18" charset="0"/>
              </a:rPr>
              <a:t>Gontier</a:t>
            </a:r>
            <a:r>
              <a:rPr lang="en-US" baseline="0" dirty="0" smtClean="0">
                <a:latin typeface="Garamond" pitchFamily="18" charset="0"/>
              </a:rPr>
              <a:t> J suggests that “the passing-off action is intended to protect a form of ownership”</a:t>
            </a:r>
          </a:p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“the passing off injures the right of property in the plaintiff, that right of property being his right to the goodwill of his business”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suggestion that trade-marks are a form of property is dangerous, as it suggests that the owner can control </a:t>
            </a:r>
            <a:r>
              <a:rPr lang="en-US" i="1" baseline="0" dirty="0" smtClean="0">
                <a:latin typeface="Garamond" pitchFamily="18" charset="0"/>
              </a:rPr>
              <a:t>any use of the trade-mark, even those which do not cause any confusion</a:t>
            </a:r>
          </a:p>
          <a:p>
            <a:pPr lvl="1"/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What’s in Jeremy’s wallet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Ciba-Geigy v </a:t>
            </a:r>
            <a:r>
              <a:rPr lang="en-US" baseline="0" dirty="0" err="1" smtClean="0">
                <a:latin typeface="Garamond" pitchFamily="18" charset="0"/>
              </a:rPr>
              <a:t>Apotex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The suggestion that trade-marks law protects the property of the owner stems from the fact that the owner of the mark, not the consumer, brings the action</a:t>
            </a: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[</a:t>
            </a:r>
            <a:r>
              <a:rPr lang="en-US" baseline="0" dirty="0" err="1" smtClean="0">
                <a:solidFill>
                  <a:srgbClr val="66FF66"/>
                </a:solidFill>
                <a:latin typeface="Garamond" pitchFamily="18" charset="0"/>
              </a:rPr>
              <a:t>i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]t should never be overlooked that  unfair competition cases are affected with a public interest. A dealer's good will is protected, not merely for his profit, but in order that the purchasing public may not be enticed into buying A's product when it wants B's product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</a:t>
            </a:r>
          </a:p>
          <a:p>
            <a:pPr lvl="2"/>
            <a:r>
              <a:rPr lang="en-US" dirty="0" smtClean="0">
                <a:latin typeface="Garamond" pitchFamily="18" charset="0"/>
              </a:rPr>
              <a:t>Ciba-Geigy</a:t>
            </a:r>
            <a:endParaRPr lang="en-US" baseline="0" dirty="0" smtClean="0">
              <a:latin typeface="Garamond" pitchFamily="18" charset="0"/>
            </a:endParaRPr>
          </a:p>
          <a:p>
            <a:pPr lvl="0"/>
            <a:r>
              <a:rPr lang="en-US" baseline="0" dirty="0" smtClean="0">
                <a:latin typeface="Garamond" pitchFamily="18" charset="0"/>
              </a:rPr>
              <a:t>But if the law is really about protecting the consumer, why is the T-M owner given the right of action?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Ciba-Geigy v </a:t>
            </a:r>
            <a:r>
              <a:rPr lang="en-US" baseline="0" dirty="0" err="1" smtClean="0">
                <a:latin typeface="Garamond" pitchFamily="18" charset="0"/>
              </a:rPr>
              <a:t>Apotex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The interests of the owner and the consumer are aligned when a forger uses a confusing mark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Since the owner has more at stake than any individual consumer, the owner brings the action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But the interests of the owner and the consumer are </a:t>
            </a:r>
            <a:r>
              <a:rPr lang="en-US" i="1" baseline="0" dirty="0" smtClean="0">
                <a:latin typeface="Garamond" pitchFamily="18" charset="0"/>
              </a:rPr>
              <a:t>not aligned in the case of non-confusing uses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This is when it is necessary to determine who the law is really intended to protect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Dilution and Passing Off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Trade-mark ‘dilution’ has been recognized in the US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Arises when defendant “blurs” or “tarnishes” a mark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Dilution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Blurring applies to famous marks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Kodak bicycles would blur the distinctiveness of Kodak film, even without confusion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An extension of traditional source theory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Trade-marks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A trade-mark is any mark which identifies the source of the wares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Trademark in the US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Trade mark in the 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Dilution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aseline="0" dirty="0" err="1" smtClean="0">
                <a:latin typeface="Garamond" pitchFamily="18" charset="0"/>
              </a:rPr>
              <a:t>Tarnishment</a:t>
            </a:r>
            <a:endParaRPr lang="en-US" baseline="0" dirty="0" smtClean="0">
              <a:latin typeface="Garamond" pitchFamily="18" charset="0"/>
            </a:endParaRPr>
          </a:p>
          <a:p>
            <a:pPr lvl="1"/>
            <a:r>
              <a:rPr lang="en-US" baseline="0" dirty="0" smtClean="0">
                <a:latin typeface="Garamond" pitchFamily="18" charset="0"/>
              </a:rPr>
              <a:t>Derogatory use of a mark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“Enjoy Cocaine”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Dallas Cowboys Cheerleaders, Inc v Pussycat Cinema, Ltd, 604 F2d 200 (2d Cir 1979)</a:t>
            </a:r>
          </a:p>
          <a:p>
            <a:pPr lvl="3"/>
            <a:r>
              <a:rPr lang="en-US" baseline="0" dirty="0" smtClean="0">
                <a:latin typeface="Garamond" pitchFamily="18" charset="0"/>
              </a:rPr>
              <a:t>Plaintiff's distinctive uniform diluted by defendant's use of a similar uniform in an X-rated movie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Pillsbury Co v Milky Way Prods, Inc, 215 USPQ 124 (ND </a:t>
            </a:r>
            <a:r>
              <a:rPr lang="en-US" baseline="0" dirty="0" err="1" smtClean="0">
                <a:latin typeface="Garamond" pitchFamily="18" charset="0"/>
              </a:rPr>
              <a:t>Ga</a:t>
            </a:r>
            <a:r>
              <a:rPr lang="en-US" baseline="0" dirty="0" smtClean="0">
                <a:latin typeface="Garamond" pitchFamily="18" charset="0"/>
              </a:rPr>
              <a:t> 1981)</a:t>
            </a:r>
          </a:p>
          <a:p>
            <a:pPr lvl="3"/>
            <a:r>
              <a:rPr lang="en-US" baseline="0" dirty="0" smtClean="0">
                <a:latin typeface="Garamond" pitchFamily="18" charset="0"/>
              </a:rPr>
              <a:t>Plaintiff's trade characters "</a:t>
            </a:r>
            <a:r>
              <a:rPr lang="en-US" baseline="0" dirty="0" err="1" smtClean="0">
                <a:latin typeface="Garamond" pitchFamily="18" charset="0"/>
              </a:rPr>
              <a:t>Poppin</a:t>
            </a:r>
            <a:r>
              <a:rPr lang="en-US" baseline="0" dirty="0" smtClean="0">
                <a:latin typeface="Garamond" pitchFamily="18" charset="0"/>
              </a:rPr>
              <a:t>" Fresh" and "</a:t>
            </a:r>
            <a:r>
              <a:rPr lang="en-US" baseline="0" dirty="0" err="1" smtClean="0">
                <a:latin typeface="Garamond" pitchFamily="18" charset="0"/>
              </a:rPr>
              <a:t>Poppie</a:t>
            </a:r>
            <a:r>
              <a:rPr lang="en-US" baseline="0" dirty="0" smtClean="0">
                <a:latin typeface="Garamond" pitchFamily="18" charset="0"/>
              </a:rPr>
              <a:t> Fresh" diluted by depiction of them engaged in sexual </a:t>
            </a:r>
            <a:r>
              <a:rPr lang="en-US" baseline="0" dirty="0" smtClean="0">
                <a:latin typeface="Garamond" pitchFamily="18" charset="0"/>
              </a:rPr>
              <a:t>acts</a:t>
            </a:r>
            <a:endParaRPr lang="en-US" baseline="0" dirty="0" smtClean="0">
              <a:latin typeface="Garamond" pitchFamily="18" charset="0"/>
            </a:endParaRPr>
          </a:p>
          <a:p>
            <a:pPr lvl="1"/>
            <a:r>
              <a:rPr lang="en-US" baseline="0" dirty="0" smtClean="0">
                <a:latin typeface="Garamond" pitchFamily="18" charset="0"/>
              </a:rPr>
              <a:t>MTD v John Deere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John Deere lawn tractor being chased by MTD tractor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“Nothing runs like a Deere”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Much closer to property right in the mark itself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Google </a:t>
            </a:r>
            <a:r>
              <a:rPr lang="en-US" baseline="0" dirty="0" err="1" smtClean="0">
                <a:latin typeface="Garamond" pitchFamily="18" charset="0"/>
              </a:rPr>
              <a:t>AdWords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Use in Commerce?  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In Canada “sells</a:t>
            </a:r>
            <a:r>
              <a:rPr lang="en-US" dirty="0" smtClean="0">
                <a:latin typeface="Garamond" pitchFamily="18" charset="0"/>
              </a:rPr>
              <a:t>, distributes or advertises wares or services in association </a:t>
            </a:r>
            <a:r>
              <a:rPr lang="en-US" dirty="0" smtClean="0">
                <a:latin typeface="Garamond" pitchFamily="18" charset="0"/>
              </a:rPr>
              <a:t>…”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Yes 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Google</a:t>
            </a:r>
            <a:r>
              <a:rPr lang="en-US" dirty="0" smtClean="0">
                <a:latin typeface="Garamond" pitchFamily="18" charset="0"/>
              </a:rPr>
              <a:t> France v Louis </a:t>
            </a:r>
            <a:r>
              <a:rPr lang="en-US" dirty="0" err="1" smtClean="0">
                <a:latin typeface="Garamond" pitchFamily="18" charset="0"/>
              </a:rPr>
              <a:t>Vuitton</a:t>
            </a:r>
            <a:r>
              <a:rPr lang="en-US" dirty="0" smtClean="0">
                <a:latin typeface="Garamond" pitchFamily="18" charset="0"/>
              </a:rPr>
              <a:t>, A-G ECJ Sept 2009</a:t>
            </a:r>
          </a:p>
          <a:p>
            <a:pPr lvl="2"/>
            <a:r>
              <a:rPr lang="en-US" dirty="0" err="1" smtClean="0">
                <a:latin typeface="Garamond" pitchFamily="18" charset="0"/>
              </a:rPr>
              <a:t>Rescuecom</a:t>
            </a:r>
            <a:r>
              <a:rPr lang="en-US" dirty="0" smtClean="0">
                <a:latin typeface="Garamond" pitchFamily="18" charset="0"/>
              </a:rPr>
              <a:t> Corp. v. Google, Inc., (2009, 2</a:t>
            </a:r>
            <a:r>
              <a:rPr lang="en-US" baseline="30000" dirty="0" smtClean="0">
                <a:latin typeface="Garamond" pitchFamily="18" charset="0"/>
              </a:rPr>
              <a:t>nd</a:t>
            </a:r>
            <a:r>
              <a:rPr lang="en-US" dirty="0" smtClean="0">
                <a:latin typeface="Garamond" pitchFamily="18" charset="0"/>
              </a:rPr>
              <a:t> Cir.)</a:t>
            </a:r>
            <a:endParaRPr lang="en-US" baseline="0" dirty="0" smtClean="0">
              <a:latin typeface="Garamond" pitchFamily="18" charset="0"/>
            </a:endParaRPr>
          </a:p>
          <a:p>
            <a:pPr lvl="0"/>
            <a:r>
              <a:rPr lang="en-US" baseline="0" dirty="0" smtClean="0">
                <a:latin typeface="Garamond" pitchFamily="18" charset="0"/>
              </a:rPr>
              <a:t>Confusing Use?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No – Google France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Maybe - </a:t>
            </a:r>
            <a:r>
              <a:rPr lang="en-US" baseline="0" dirty="0" err="1" smtClean="0">
                <a:latin typeface="Garamond" pitchFamily="18" charset="0"/>
              </a:rPr>
              <a:t>Rescuecom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Passing Off – 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Despite some waffling, the traditional elements of passing off remain: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(1) A reputation </a:t>
            </a:r>
          </a:p>
          <a:p>
            <a:pPr lvl="3"/>
            <a:r>
              <a:rPr lang="en-US" sz="2800" baseline="0" dirty="0" smtClean="0">
                <a:latin typeface="Garamond" pitchFamily="18" charset="0"/>
              </a:rPr>
              <a:t>An association in the mind of the public between the mark and the source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(2) A misrepresentation leading or likely to lead to confusion in the mind of the public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(3) Damage to the plaintiff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Passing Off – </a:t>
            </a:r>
            <a:r>
              <a:rPr lang="en-US" baseline="0" dirty="0" smtClean="0">
                <a:latin typeface="Garamond" pitchFamily="18" charset="0"/>
              </a:rPr>
              <a:t>Intent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Intent to confuse is </a:t>
            </a:r>
            <a:r>
              <a:rPr lang="en-US" i="1" baseline="0" dirty="0" smtClean="0">
                <a:latin typeface="Garamond" pitchFamily="18" charset="0"/>
              </a:rPr>
              <a:t>not an element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For this reason it is sometimes said that the right is “proprietary”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This does not mean that the owner owns the mark in the sense that they can prohibit any use whatsoever of the </a:t>
            </a:r>
            <a:r>
              <a:rPr lang="en-US" baseline="0" dirty="0" smtClean="0">
                <a:latin typeface="Garamond" pitchFamily="18" charset="0"/>
              </a:rPr>
              <a:t>mark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Confusion remains a requirement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Passing Off – 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Intent to confuse is </a:t>
            </a:r>
            <a:r>
              <a:rPr lang="en-US" i="1" baseline="0" dirty="0" smtClean="0">
                <a:latin typeface="Garamond" pitchFamily="18" charset="0"/>
              </a:rPr>
              <a:t>not an element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For this reason it is sometimes said that the right is “proprietary”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This does </a:t>
            </a:r>
            <a:r>
              <a:rPr lang="en-US" i="1" baseline="0" dirty="0" smtClean="0">
                <a:latin typeface="Garamond" pitchFamily="18" charset="0"/>
              </a:rPr>
              <a:t>not mean that the owner owns the mark in the sense that they can prohibit any use whatsoever of the mark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Trade-marks &amp; Passing Off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Differences between registered and unregistered marks relate to </a:t>
            </a:r>
            <a:r>
              <a:rPr lang="en-US" i="1" baseline="0" dirty="0" smtClean="0">
                <a:latin typeface="Garamond" pitchFamily="18" charset="0"/>
              </a:rPr>
              <a:t>reputation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Not necessary to prove a reputation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Registration is permitted upon use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Nationwide protection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Passing off protects only in the geographical areas in which a reputation has been gained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Trade-marks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Trade-marks are protected by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common law of passing off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Passing off was once known as unfair competition </a:t>
            </a:r>
          </a:p>
          <a:p>
            <a:pPr lvl="3"/>
            <a:r>
              <a:rPr lang="en-US" baseline="0" dirty="0" smtClean="0">
                <a:latin typeface="Garamond" pitchFamily="18" charset="0"/>
              </a:rPr>
              <a:t>And still is in the US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i="1" baseline="0" dirty="0" smtClean="0">
                <a:latin typeface="Garamond" pitchFamily="18" charset="0"/>
              </a:rPr>
              <a:t>Trade-marks Act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The Act applies only to marks which are registered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Unfair Competition Act was predecessor of Trade-Marks Act</a:t>
            </a:r>
          </a:p>
          <a:p>
            <a:r>
              <a:rPr lang="en-US" baseline="0" dirty="0" smtClean="0">
                <a:latin typeface="Garamond" pitchFamily="18" charset="0"/>
              </a:rPr>
              <a:t>Hence trade-marks may be registered or unregistered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Passing Off &amp; Trade-marks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Passing off and the </a:t>
            </a:r>
            <a:r>
              <a:rPr lang="en-US" i="1" baseline="0" dirty="0" smtClean="0">
                <a:latin typeface="Garamond" pitchFamily="18" charset="0"/>
              </a:rPr>
              <a:t>Trade-marks Act</a:t>
            </a:r>
            <a:r>
              <a:rPr lang="en-US" baseline="0" dirty="0" smtClean="0">
                <a:latin typeface="Garamond" pitchFamily="18" charset="0"/>
              </a:rPr>
              <a:t> offer very similar protection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It is very common to allege both passing off and an infringement of the TMA in the same action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Differences are procedural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Territorial extent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PO is limited to region in which the mark is actually known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TMA protection it national on registration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Establishing of reputation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PO requires reputation be established by evidence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TMA requires only use as prerequisite to registration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Trade-marks law protects an association between a mark and the source of the wares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Contrast trade-marks with patent and copyright in which the wares themselves are protected</a:t>
            </a:r>
          </a:p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 operation of the market relies extensively on brands  The goodwill associated with them is considered to be a most valuable form of property  However, despite its connection with a product,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a mark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must not be confused with the product – it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is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something else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, a symbol of a connection between a source of a product and the product itself.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</a:t>
            </a:r>
          </a:p>
          <a:p>
            <a:pPr lvl="2"/>
            <a:r>
              <a:rPr lang="en-US" baseline="0" dirty="0" err="1" smtClean="0">
                <a:latin typeface="Garamond" pitchFamily="18" charset="0"/>
              </a:rPr>
              <a:t>Kirkbi</a:t>
            </a:r>
            <a:r>
              <a:rPr lang="en-US" baseline="0" dirty="0" smtClean="0">
                <a:latin typeface="Garamond" pitchFamily="18" charset="0"/>
              </a:rPr>
              <a:t> v </a:t>
            </a:r>
            <a:r>
              <a:rPr lang="en-US" baseline="0" dirty="0" err="1" smtClean="0">
                <a:latin typeface="Garamond" pitchFamily="18" charset="0"/>
              </a:rPr>
              <a:t>Rivtik</a:t>
            </a:r>
            <a:r>
              <a:rPr lang="en-US" baseline="0" dirty="0" smtClean="0">
                <a:latin typeface="Garamond" pitchFamily="18" charset="0"/>
              </a:rPr>
              <a:t> SCC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Corollary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Functionality is not protected by trade-marks law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To achieve protection for functional aspects of a work, copyright or patent protection must be sought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Why is it important to protect the association between the mark and the wares?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In many cases the quality of the wares cannot be determined by direct inspection at the time of the purchase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Only experience – and hindsight – tells the quality of the goods</a:t>
            </a:r>
          </a:p>
          <a:p>
            <a:pPr lvl="0"/>
            <a:r>
              <a:rPr lang="en-US" i="1" baseline="0" dirty="0" smtClean="0">
                <a:latin typeface="Garamond" pitchFamily="18" charset="0"/>
              </a:rPr>
              <a:t>Reputation is the basis of the sale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A good reputation sets up a virtuous circle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Consumers buy the manufacturer’s goods because of the reputation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manufacturer keeps up its reputation because this leads consumers to purchase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Note that it is expensive to produce high quality wares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A good reputation allows a provider to charge commensurately more for their wares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>
                <a:latin typeface="Garamond" pitchFamily="18" charset="0"/>
              </a:rPr>
              <a:t>Once the reputation is established a forger can exploit the mark by selling inferior quality goods at the same price as is commanded by the owner’s higher quality goods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forger </a:t>
            </a:r>
            <a:r>
              <a:rPr lang="en-US" i="1" baseline="0" dirty="0" smtClean="0">
                <a:latin typeface="Garamond" pitchFamily="18" charset="0"/>
              </a:rPr>
              <a:t>could choose to offer high quality goods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But it won’t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forger can make extraordinary profits by offering inferior goods at the same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3_Strea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528</TotalTime>
  <Words>1418</Words>
  <Application>Microsoft Office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3_Stream</vt:lpstr>
      <vt:lpstr>Trade-marks</vt:lpstr>
      <vt:lpstr>Trade-marks</vt:lpstr>
      <vt:lpstr>Trade-marks</vt:lpstr>
      <vt:lpstr>Passing Off &amp; Trade-marks</vt:lpstr>
      <vt:lpstr>Principles</vt:lpstr>
      <vt:lpstr>Principles</vt:lpstr>
      <vt:lpstr>Principles</vt:lpstr>
      <vt:lpstr>Principles</vt:lpstr>
      <vt:lpstr>Principles</vt:lpstr>
      <vt:lpstr>Elements</vt:lpstr>
      <vt:lpstr>Elements</vt:lpstr>
      <vt:lpstr>“Source Theory”</vt:lpstr>
      <vt:lpstr>“Source Theory”</vt:lpstr>
      <vt:lpstr>Source Theory</vt:lpstr>
      <vt:lpstr>Ciba-Geigy v Apotex</vt:lpstr>
      <vt:lpstr>Ciba-Geigy v Apotex</vt:lpstr>
      <vt:lpstr>Ciba-Geigy v Apotex</vt:lpstr>
      <vt:lpstr>Dilution and Passing Off</vt:lpstr>
      <vt:lpstr>Dilution</vt:lpstr>
      <vt:lpstr>Dilution</vt:lpstr>
      <vt:lpstr>Google AdWords</vt:lpstr>
      <vt:lpstr>Passing Off – Elements</vt:lpstr>
      <vt:lpstr>Passing Off – Intent</vt:lpstr>
      <vt:lpstr>Passing Off – Elements</vt:lpstr>
      <vt:lpstr>Trade-marks &amp; Passing Off</vt:lpstr>
    </vt:vector>
  </TitlesOfParts>
  <Company> UNB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Security Interests in Personal Property: The PPSA Section I Introduction</dc:title>
  <dc:creator>Norman Siebrasse</dc:creator>
  <cp:lastModifiedBy>Norman Siebrasse</cp:lastModifiedBy>
  <cp:revision>73</cp:revision>
  <dcterms:created xsi:type="dcterms:W3CDTF">2008-09-03T13:51:24Z</dcterms:created>
  <dcterms:modified xsi:type="dcterms:W3CDTF">2009-11-17T13:46:55Z</dcterms:modified>
</cp:coreProperties>
</file>