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39"/>
  </p:notesMasterIdLst>
  <p:sldIdLst>
    <p:sldId id="415" r:id="rId2"/>
    <p:sldId id="416" r:id="rId3"/>
    <p:sldId id="417" r:id="rId4"/>
    <p:sldId id="419" r:id="rId5"/>
    <p:sldId id="418" r:id="rId6"/>
    <p:sldId id="420" r:id="rId7"/>
    <p:sldId id="421" r:id="rId8"/>
    <p:sldId id="422" r:id="rId9"/>
    <p:sldId id="423" r:id="rId10"/>
    <p:sldId id="442" r:id="rId11"/>
    <p:sldId id="424" r:id="rId12"/>
    <p:sldId id="425" r:id="rId13"/>
    <p:sldId id="443" r:id="rId14"/>
    <p:sldId id="426" r:id="rId15"/>
    <p:sldId id="427" r:id="rId16"/>
    <p:sldId id="444" r:id="rId17"/>
    <p:sldId id="445" r:id="rId18"/>
    <p:sldId id="428" r:id="rId19"/>
    <p:sldId id="446" r:id="rId20"/>
    <p:sldId id="429" r:id="rId21"/>
    <p:sldId id="430" r:id="rId22"/>
    <p:sldId id="447" r:id="rId23"/>
    <p:sldId id="431" r:id="rId24"/>
    <p:sldId id="432" r:id="rId25"/>
    <p:sldId id="448" r:id="rId26"/>
    <p:sldId id="433" r:id="rId27"/>
    <p:sldId id="434" r:id="rId28"/>
    <p:sldId id="435" r:id="rId29"/>
    <p:sldId id="436" r:id="rId30"/>
    <p:sldId id="437" r:id="rId31"/>
    <p:sldId id="438" r:id="rId32"/>
    <p:sldId id="449" r:id="rId33"/>
    <p:sldId id="450" r:id="rId34"/>
    <p:sldId id="451" r:id="rId35"/>
    <p:sldId id="439" r:id="rId36"/>
    <p:sldId id="440" r:id="rId37"/>
    <p:sldId id="441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66"/>
    <a:srgbClr val="3333FF"/>
    <a:srgbClr val="008080"/>
    <a:srgbClr val="339966"/>
    <a:srgbClr val="00CC00"/>
    <a:srgbClr val="FF000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4631" autoAdjust="0"/>
  </p:normalViewPr>
  <p:slideViewPr>
    <p:cSldViewPr>
      <p:cViewPr varScale="1">
        <p:scale>
          <a:sx n="66" d="100"/>
          <a:sy n="66" d="100"/>
        </p:scale>
        <p:origin x="-1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5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E12AC17-3EA1-4FF5-A4F5-A94031FA3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 </a:t>
            </a:r>
            <a:r>
              <a:rPr lang="en-US" dirty="0" err="1" smtClean="0"/>
              <a:t>Osahawa</a:t>
            </a:r>
            <a:r>
              <a:rPr lang="en-US" dirty="0" smtClean="0"/>
              <a:t> holdings</a:t>
            </a:r>
            <a:r>
              <a:rPr lang="en-US" baseline="0" dirty="0" smtClean="0"/>
              <a:t> for </a:t>
            </a:r>
            <a:r>
              <a:rPr lang="en-US" baseline="0" dirty="0" err="1" smtClean="0"/>
              <a:t>propostion</a:t>
            </a:r>
            <a:r>
              <a:rPr lang="en-US" baseline="0" dirty="0" smtClean="0"/>
              <a:t>.  Reason is that registration gives nationwide protection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12AC17-3EA1-4FF5-A4F5-A94031FA37A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CA"/>
              </a:p>
            </p:txBody>
          </p:sp>
        </p:grpSp>
        <p:sp>
          <p:nvSpPr>
            <p:cNvPr id="6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C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9C857-BB69-490A-B706-C65BE204259D}" type="datetimeFigureOut">
              <a:rPr lang="en-US"/>
              <a:pPr>
                <a:defRPr/>
              </a:pPr>
              <a:t>11/26/2009</a:t>
            </a:fld>
            <a:endParaRPr lang="en-CA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F2B2C-6DFB-4CD7-8D68-F5E26F74A13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3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BC6BC2E-53D9-426A-AA96-6CB31B4AC688}" type="datetimeFigureOut">
              <a:rPr lang="en-US"/>
              <a:pPr>
                <a:defRPr/>
              </a:pPr>
              <a:t>11/26/2009</a:t>
            </a:fld>
            <a:endParaRPr lang="en-CA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7E512F2-4762-46F7-8038-B33322DF0AA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000240"/>
            <a:ext cx="8229600" cy="1143000"/>
          </a:xfrm>
        </p:spPr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Trade-Mark </a:t>
            </a:r>
            <a:r>
              <a:rPr lang="en-US" baseline="0" dirty="0" smtClean="0">
                <a:latin typeface="Garamond" pitchFamily="18" charset="0"/>
              </a:rPr>
              <a:t>Infringement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Bona </a:t>
            </a:r>
            <a:r>
              <a:rPr lang="en-US" baseline="0" dirty="0" smtClean="0">
                <a:latin typeface="Garamond" pitchFamily="18" charset="0"/>
              </a:rPr>
              <a:t>Fide Use of Personal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baseline="0" dirty="0" smtClean="0">
                <a:latin typeface="Garamond" pitchFamily="18" charset="0"/>
              </a:rPr>
              <a:t>This </a:t>
            </a:r>
            <a:r>
              <a:rPr lang="en-US" baseline="0" dirty="0" smtClean="0">
                <a:latin typeface="Garamond" pitchFamily="18" charset="0"/>
              </a:rPr>
              <a:t>part of </a:t>
            </a:r>
            <a:r>
              <a:rPr lang="en-US" baseline="0" dirty="0" smtClean="0">
                <a:latin typeface="Garamond" pitchFamily="18" charset="0"/>
              </a:rPr>
              <a:t>s.20 </a:t>
            </a:r>
            <a:r>
              <a:rPr lang="en-US" baseline="0" dirty="0" smtClean="0">
                <a:latin typeface="Garamond" pitchFamily="18" charset="0"/>
              </a:rPr>
              <a:t>is generally understood to apply to protect any use, whether the infringement is claimed under </a:t>
            </a:r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or </a:t>
            </a:r>
            <a:r>
              <a:rPr lang="en-US" baseline="0" dirty="0" smtClean="0">
                <a:latin typeface="Garamond" pitchFamily="18" charset="0"/>
              </a:rPr>
              <a:t>s.20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Personal </a:t>
            </a:r>
            <a:r>
              <a:rPr lang="en-US" baseline="0" dirty="0" smtClean="0">
                <a:latin typeface="Garamond" pitchFamily="18" charset="0"/>
              </a:rPr>
              <a:t>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Note </a:t>
            </a:r>
            <a:r>
              <a:rPr lang="en-US" baseline="0" dirty="0" smtClean="0">
                <a:latin typeface="Garamond" pitchFamily="18" charset="0"/>
              </a:rPr>
              <a:t>that you can use your personal name as a trade-name even if it is confusing</a:t>
            </a:r>
          </a:p>
          <a:p>
            <a:pPr lvl="1"/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Brick’s Fine Furniture (owned by the Bricks) and Brick Furniture Warehouse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However</a:t>
            </a:r>
            <a:r>
              <a:rPr lang="en-US" baseline="0" dirty="0" smtClean="0">
                <a:latin typeface="Garamond" pitchFamily="18" charset="0"/>
              </a:rPr>
              <a:t>, it is probably the case that you cannot use your personal name as a trade </a:t>
            </a:r>
            <a:r>
              <a:rPr lang="en-US" i="1" baseline="0" dirty="0" smtClean="0">
                <a:latin typeface="Garamond" pitchFamily="18" charset="0"/>
              </a:rPr>
              <a:t>mark </a:t>
            </a:r>
            <a:r>
              <a:rPr lang="en-US" baseline="0" dirty="0" smtClean="0">
                <a:latin typeface="Garamond" pitchFamily="18" charset="0"/>
              </a:rPr>
              <a:t>if that would be </a:t>
            </a:r>
            <a:r>
              <a:rPr lang="en-US" baseline="0" dirty="0" smtClean="0">
                <a:latin typeface="Garamond" pitchFamily="18" charset="0"/>
              </a:rPr>
              <a:t>confusing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A person named </a:t>
            </a:r>
            <a:r>
              <a:rPr lang="en-US" baseline="0" dirty="0" err="1" smtClean="0">
                <a:latin typeface="Garamond" pitchFamily="18" charset="0"/>
              </a:rPr>
              <a:t>Heintzman</a:t>
            </a:r>
            <a:r>
              <a:rPr lang="en-US" baseline="0" dirty="0" smtClean="0">
                <a:latin typeface="Garamond" pitchFamily="18" charset="0"/>
              </a:rPr>
              <a:t> can sell pianos under the name “</a:t>
            </a:r>
            <a:r>
              <a:rPr lang="en-US" baseline="0" dirty="0" err="1" smtClean="0">
                <a:latin typeface="Garamond" pitchFamily="18" charset="0"/>
              </a:rPr>
              <a:t>Heintzman</a:t>
            </a:r>
            <a:r>
              <a:rPr lang="en-US" baseline="0" dirty="0" smtClean="0">
                <a:latin typeface="Garamond" pitchFamily="18" charset="0"/>
              </a:rPr>
              <a:t> Piano Company”, but cannot sell “</a:t>
            </a:r>
            <a:r>
              <a:rPr lang="en-US" baseline="0" dirty="0" err="1" smtClean="0">
                <a:latin typeface="Garamond" pitchFamily="18" charset="0"/>
              </a:rPr>
              <a:t>Heintzman</a:t>
            </a:r>
            <a:r>
              <a:rPr lang="en-US" baseline="0" dirty="0" smtClean="0">
                <a:latin typeface="Garamond" pitchFamily="18" charset="0"/>
              </a:rPr>
              <a:t> pianos”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643182"/>
            <a:ext cx="8229600" cy="1143000"/>
          </a:xfrm>
        </p:spPr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Confusing </a:t>
            </a:r>
            <a:r>
              <a:rPr lang="en-US" baseline="0" dirty="0" smtClean="0">
                <a:latin typeface="Garamond" pitchFamily="18" charset="0"/>
              </a:rPr>
              <a:t>Use: </a:t>
            </a:r>
            <a:r>
              <a:rPr lang="en-US" baseline="0" dirty="0" smtClean="0">
                <a:latin typeface="Garamond" pitchFamily="18" charset="0"/>
              </a:rPr>
              <a:t>s.20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20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(1) The right of the owner of a registered trade-mark [is] infringed by a person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.who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sells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.wares . . .in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association with a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confusing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trade-mark or trade-name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“Confusion” defined by s.6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"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confusing", when applied as an adjective to a trade-mark or trade-name, means a trade-mark or trade-name the use of which would cause confusion in the manner and circumstances described in section 6;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baseline="0" dirty="0" smtClean="0">
                <a:latin typeface="Garamond" pitchFamily="18" charset="0"/>
              </a:rPr>
              <a:t>as to the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6(2</a:t>
            </a:r>
            <a:r>
              <a:rPr lang="en-US" baseline="0" dirty="0" smtClean="0">
                <a:latin typeface="Garamond" pitchFamily="18" charset="0"/>
              </a:rPr>
              <a:t>) The use of a trade-mark causes confusion with another trade-mark if the use of both trade-marks in the same area would be likely to lead to the inference that the wares or services associated with those trade-marks are manufactured, sold, leased, hired or performed by the same person</a:t>
            </a:r>
            <a:r>
              <a:rPr lang="en-US" baseline="0" dirty="0" smtClean="0">
                <a:latin typeface="Garamond" pitchFamily="18" charset="0"/>
              </a:rPr>
              <a:t>,. . .</a:t>
            </a:r>
            <a:endParaRPr lang="en-US" baseline="0" dirty="0" smtClean="0">
              <a:latin typeface="Garamond" pitchFamily="18" charset="0"/>
            </a:endParaRPr>
          </a:p>
          <a:p>
            <a:pPr lvl="0"/>
            <a:r>
              <a:rPr lang="en-US" baseline="0" dirty="0" smtClean="0">
                <a:latin typeface="Garamond" pitchFamily="18" charset="0"/>
              </a:rPr>
              <a:t>Only </a:t>
            </a:r>
            <a:r>
              <a:rPr lang="en-US" baseline="0" dirty="0" smtClean="0">
                <a:latin typeface="Garamond" pitchFamily="18" charset="0"/>
              </a:rPr>
              <a:t>confusion as to the source of the goods constitutes infringement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Recall</a:t>
            </a:r>
            <a:r>
              <a:rPr lang="en-US" baseline="0" dirty="0" smtClean="0">
                <a:latin typeface="Garamond" pitchFamily="18" charset="0"/>
              </a:rPr>
              <a:t>: Goal of trade-marks is to inform consumers as to the source of the goods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Only </a:t>
            </a:r>
            <a:r>
              <a:rPr lang="en-US" baseline="0" dirty="0" smtClean="0">
                <a:latin typeface="Garamond" pitchFamily="18" charset="0"/>
              </a:rPr>
              <a:t>a use which interferes with this function constitutes infringement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baseline="0" dirty="0" smtClean="0">
                <a:latin typeface="Garamond" pitchFamily="18" charset="0"/>
              </a:rPr>
              <a:t>as to the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6(2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) The use of a trade-mark causes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confusion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with another trade-mark if the use of both trade-marks in the same area would be likely to lead to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the inference that the wares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are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manufactured,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[or]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sold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by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the same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person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baseline="0" dirty="0" smtClean="0">
                <a:latin typeface="Garamond" pitchFamily="18" charset="0"/>
              </a:rPr>
              <a:t>as to the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Only </a:t>
            </a:r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u="sng" baseline="0" dirty="0" smtClean="0">
                <a:latin typeface="Garamond" pitchFamily="18" charset="0"/>
              </a:rPr>
              <a:t>as to the source of the goods </a:t>
            </a:r>
            <a:r>
              <a:rPr lang="en-US" baseline="0" dirty="0" smtClean="0">
                <a:latin typeface="Garamond" pitchFamily="18" charset="0"/>
              </a:rPr>
              <a:t>constitutes infringement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Recall</a:t>
            </a:r>
            <a:r>
              <a:rPr lang="en-US" baseline="0" dirty="0" smtClean="0">
                <a:latin typeface="Garamond" pitchFamily="18" charset="0"/>
              </a:rPr>
              <a:t>: Goal of trade-marks is to inform consumers as to the source of the goods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Only </a:t>
            </a:r>
            <a:r>
              <a:rPr lang="en-US" baseline="0" dirty="0" smtClean="0">
                <a:latin typeface="Garamond" pitchFamily="18" charset="0"/>
              </a:rPr>
              <a:t>a use which interferes with this function constitutes infringement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Actual </a:t>
            </a:r>
            <a:r>
              <a:rPr lang="en-US" baseline="0" dirty="0" smtClean="0">
                <a:latin typeface="Garamond" pitchFamily="18" charset="0"/>
              </a:rPr>
              <a:t>Confusion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FF66"/>
                </a:solidFill>
                <a:latin typeface="Garamond" pitchFamily="18" charset="0"/>
              </a:rPr>
              <a:t>6(2) The use of a trade-mark causes confusion with another trade-mark </a:t>
            </a:r>
            <a:r>
              <a:rPr lang="en-US" dirty="0" smtClean="0">
                <a:solidFill>
                  <a:srgbClr val="FFFF66"/>
                </a:solidFill>
                <a:latin typeface="Garamond" pitchFamily="18" charset="0"/>
              </a:rPr>
              <a:t>if the use of both trade-marks in the same area would</a:t>
            </a:r>
            <a:r>
              <a:rPr lang="en-US" dirty="0" smtClean="0">
                <a:solidFill>
                  <a:srgbClr val="66FF66"/>
                </a:solidFill>
                <a:latin typeface="Garamond" pitchFamily="18" charset="0"/>
              </a:rPr>
              <a:t> be likely to lead to the inference that the wares . . .are manufactured, [or] sold. . .by the same person. . .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question is a hypothetical</a:t>
            </a:r>
          </a:p>
          <a:p>
            <a:r>
              <a:rPr lang="en-US" baseline="0" dirty="0" smtClean="0">
                <a:latin typeface="Garamond" pitchFamily="18" charset="0"/>
              </a:rPr>
              <a:t>No </a:t>
            </a:r>
            <a:r>
              <a:rPr lang="en-US" baseline="0" dirty="0" smtClean="0">
                <a:latin typeface="Garamond" pitchFamily="18" charset="0"/>
              </a:rPr>
              <a:t>requirement that the marks actually be used in the same </a:t>
            </a:r>
            <a:r>
              <a:rPr lang="en-US" baseline="0" dirty="0" smtClean="0">
                <a:latin typeface="Garamond" pitchFamily="18" charset="0"/>
              </a:rPr>
              <a:t>area / no actual confusion required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Why </a:t>
            </a:r>
            <a:r>
              <a:rPr lang="en-US" baseline="0" dirty="0" smtClean="0">
                <a:latin typeface="Garamond" pitchFamily="18" charset="0"/>
              </a:rPr>
              <a:t>not?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baseline="0" dirty="0" smtClean="0">
                <a:latin typeface="Garamond" pitchFamily="18" charset="0"/>
              </a:rPr>
              <a:t>as to the Source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6(2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) The use of a trade-mark causes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confusion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with another trade-mark if the use of both trade-marks in the same area would be likely to lead to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the inference that the wares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are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manufactured,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[or]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sold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by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the same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person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Three </a:t>
            </a:r>
            <a:r>
              <a:rPr lang="en-US" baseline="0" dirty="0" smtClean="0">
                <a:latin typeface="Garamond" pitchFamily="18" charset="0"/>
              </a:rPr>
              <a:t>Types of Infringement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– Use of the </a:t>
            </a:r>
            <a:r>
              <a:rPr lang="en-US" i="1" baseline="0" dirty="0" smtClean="0">
                <a:latin typeface="Garamond" pitchFamily="18" charset="0"/>
              </a:rPr>
              <a:t>same mark in respect of the same wares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Rarely </a:t>
            </a:r>
            <a:r>
              <a:rPr lang="en-US" baseline="0" dirty="0" smtClean="0">
                <a:latin typeface="Garamond" pitchFamily="18" charset="0"/>
              </a:rPr>
              <a:t>litigated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s.20 </a:t>
            </a:r>
            <a:r>
              <a:rPr lang="en-US" baseline="0" dirty="0" smtClean="0">
                <a:latin typeface="Garamond" pitchFamily="18" charset="0"/>
              </a:rPr>
              <a:t>– Use of a confusing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Most </a:t>
            </a:r>
            <a:r>
              <a:rPr lang="en-US" baseline="0" dirty="0" smtClean="0">
                <a:latin typeface="Garamond" pitchFamily="18" charset="0"/>
              </a:rPr>
              <a:t>common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s.22 </a:t>
            </a:r>
            <a:r>
              <a:rPr lang="en-US" baseline="0" dirty="0" smtClean="0">
                <a:latin typeface="Garamond" pitchFamily="18" charset="0"/>
              </a:rPr>
              <a:t>– Depreciation of goodwill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Equivalent </a:t>
            </a:r>
            <a:r>
              <a:rPr lang="en-US" baseline="0" dirty="0" smtClean="0">
                <a:latin typeface="Garamond" pitchFamily="18" charset="0"/>
              </a:rPr>
              <a:t>to what is known as “dilution” in </a:t>
            </a:r>
            <a:r>
              <a:rPr lang="en-US" baseline="0" dirty="0" smtClean="0">
                <a:latin typeface="Garamond" pitchFamily="18" charset="0"/>
              </a:rPr>
              <a:t>Us. </a:t>
            </a:r>
            <a:r>
              <a:rPr lang="en-US" baseline="0" dirty="0" smtClean="0">
                <a:latin typeface="Garamond" pitchFamily="18" charset="0"/>
              </a:rPr>
              <a:t>law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Scope </a:t>
            </a:r>
            <a:r>
              <a:rPr lang="en-US" baseline="0" dirty="0" smtClean="0">
                <a:latin typeface="Garamond" pitchFamily="18" charset="0"/>
              </a:rPr>
              <a:t>unclear – very limited </a:t>
            </a:r>
            <a:r>
              <a:rPr lang="en-US" baseline="0" dirty="0" err="1" smtClean="0">
                <a:latin typeface="Garamond" pitchFamily="18" charset="0"/>
              </a:rPr>
              <a:t>caselaw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Controversial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Actual </a:t>
            </a:r>
            <a:r>
              <a:rPr lang="en-US" baseline="0" dirty="0" smtClean="0">
                <a:latin typeface="Garamond" pitchFamily="18" charset="0"/>
              </a:rPr>
              <a:t>Confusion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Though </a:t>
            </a:r>
            <a:r>
              <a:rPr lang="en-US" baseline="0" dirty="0" smtClean="0">
                <a:latin typeface="Garamond" pitchFamily="18" charset="0"/>
              </a:rPr>
              <a:t>is it not necessary to show actual confusion, actual confusion or lack thereof is not irrelevant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Evidence </a:t>
            </a:r>
            <a:r>
              <a:rPr lang="en-US" baseline="0" dirty="0" smtClean="0">
                <a:latin typeface="Garamond" pitchFamily="18" charset="0"/>
              </a:rPr>
              <a:t>of actual confusion is strong evidence of likelihood of confusion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Absence </a:t>
            </a:r>
            <a:r>
              <a:rPr lang="en-US" baseline="0" dirty="0" smtClean="0">
                <a:latin typeface="Garamond" pitchFamily="18" charset="0"/>
              </a:rPr>
              <a:t>of evidence of actual confusion may be evidence of absence of likelihood of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When </a:t>
            </a:r>
            <a:r>
              <a:rPr lang="en-US" baseline="0" dirty="0" smtClean="0">
                <a:latin typeface="Garamond" pitchFamily="18" charset="0"/>
              </a:rPr>
              <a:t>the marks have been used in the same market for some time</a:t>
            </a:r>
          </a:p>
          <a:p>
            <a:pPr lvl="2"/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Pepsi-Cola v Coca-Cola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“Have Regard” to Factors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6(5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) In determining whether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trade-marks. . .are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confusing, the court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 shall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have regard to all the surrounding circumstances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including. . 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  <a:p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list which follows is not exhaustive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ultimate question is likelihood of </a:t>
            </a:r>
            <a:r>
              <a:rPr lang="en-US" baseline="0" dirty="0" smtClean="0">
                <a:latin typeface="Garamond" pitchFamily="18" charset="0"/>
              </a:rPr>
              <a:t>confusion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“Have Regard” to Factors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court must “have regard” to the </a:t>
            </a:r>
            <a:r>
              <a:rPr lang="en-US" baseline="0" dirty="0" smtClean="0">
                <a:latin typeface="Garamond" pitchFamily="18" charset="0"/>
              </a:rPr>
              <a:t>listed </a:t>
            </a:r>
            <a:r>
              <a:rPr lang="en-US" baseline="0" dirty="0" smtClean="0">
                <a:latin typeface="Garamond" pitchFamily="18" charset="0"/>
              </a:rPr>
              <a:t>factors, but</a:t>
            </a:r>
          </a:p>
          <a:p>
            <a:r>
              <a:rPr lang="en-US" baseline="0" dirty="0" smtClean="0">
                <a:latin typeface="Garamond" pitchFamily="18" charset="0"/>
              </a:rPr>
              <a:t>There </a:t>
            </a:r>
            <a:r>
              <a:rPr lang="en-US" baseline="0" dirty="0" smtClean="0">
                <a:latin typeface="Garamond" pitchFamily="18" charset="0"/>
              </a:rPr>
              <a:t>is no need to show that all of these conditions are ‘satisfied’</a:t>
            </a:r>
          </a:p>
          <a:p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factors are </a:t>
            </a:r>
            <a:r>
              <a:rPr lang="en-US" i="1" baseline="0" dirty="0" smtClean="0">
                <a:latin typeface="Garamond" pitchFamily="18" charset="0"/>
              </a:rPr>
              <a:t>not necessarily of equal weight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weight given to each will depend on the circumstances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Factors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Including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a) the inherent distinctiveness of the trade-marks or trade-names and the extent to which they have become known;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b) the length of time the trade-marks or trade-names have been in use;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c) the nature of the wares, services or business;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d) the nature of the trade; and</a:t>
            </a:r>
          </a:p>
          <a:p>
            <a:pPr lvl="1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e) the degree of resemblance between the trade-marks or trade-names in appearance or sound or in the ideas suggested by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them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Strength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a) the inherent distinctiveness of the trade-marks or trade-names and the extent to which they have become known;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“strength” of the mark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A </a:t>
            </a:r>
            <a:r>
              <a:rPr lang="en-US" baseline="0" dirty="0" smtClean="0">
                <a:latin typeface="Garamond" pitchFamily="18" charset="0"/>
              </a:rPr>
              <a:t>mark may be strong because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It </a:t>
            </a:r>
            <a:r>
              <a:rPr lang="en-US" baseline="0" dirty="0" smtClean="0">
                <a:latin typeface="Garamond" pitchFamily="18" charset="0"/>
              </a:rPr>
              <a:t>is inherently very distinctive: </a:t>
            </a:r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fanciful marks – Exxon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It </a:t>
            </a:r>
            <a:r>
              <a:rPr lang="en-US" baseline="0" dirty="0" smtClean="0">
                <a:latin typeface="Garamond" pitchFamily="18" charset="0"/>
              </a:rPr>
              <a:t>has become very famous through use, </a:t>
            </a:r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Vogue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A </a:t>
            </a:r>
            <a:r>
              <a:rPr lang="en-US" baseline="0" dirty="0" smtClean="0">
                <a:latin typeface="Garamond" pitchFamily="18" charset="0"/>
              </a:rPr>
              <a:t>stronger mark has a broader field in which it is protected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Confusion </a:t>
            </a:r>
            <a:r>
              <a:rPr lang="en-US" baseline="0" dirty="0" smtClean="0">
                <a:latin typeface="Garamond" pitchFamily="18" charset="0"/>
              </a:rPr>
              <a:t>might be found in respect of 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A </a:t>
            </a:r>
            <a:r>
              <a:rPr lang="en-US" baseline="0" dirty="0" smtClean="0">
                <a:latin typeface="Garamond" pitchFamily="18" charset="0"/>
              </a:rPr>
              <a:t>broader range of wares </a:t>
            </a:r>
          </a:p>
          <a:p>
            <a:pPr lvl="2"/>
            <a:r>
              <a:rPr lang="en-US" dirty="0" smtClean="0">
                <a:latin typeface="Garamond" pitchFamily="18" charset="0"/>
              </a:rPr>
              <a:t>)</a:t>
            </a:r>
            <a:r>
              <a:rPr lang="en-US" baseline="0" dirty="0" smtClean="0">
                <a:latin typeface="Garamond" pitchFamily="18" charset="0"/>
              </a:rPr>
              <a:t>Use of a less similar mark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Strength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A </a:t>
            </a:r>
            <a:r>
              <a:rPr lang="en-US" baseline="0" dirty="0" smtClean="0">
                <a:latin typeface="Garamond" pitchFamily="18" charset="0"/>
              </a:rPr>
              <a:t>stronger mark has a broader field in which it is protected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Confusion </a:t>
            </a:r>
            <a:r>
              <a:rPr lang="en-US" sz="3200" baseline="0" dirty="0" smtClean="0">
                <a:latin typeface="Garamond" pitchFamily="18" charset="0"/>
              </a:rPr>
              <a:t>might be found in respect of </a:t>
            </a:r>
          </a:p>
          <a:p>
            <a:pPr lvl="2"/>
            <a:r>
              <a:rPr lang="en-US" sz="3200" baseline="0" dirty="0" smtClean="0">
                <a:latin typeface="Garamond" pitchFamily="18" charset="0"/>
              </a:rPr>
              <a:t>A </a:t>
            </a:r>
            <a:r>
              <a:rPr lang="en-US" sz="3200" baseline="0" dirty="0" smtClean="0">
                <a:latin typeface="Garamond" pitchFamily="18" charset="0"/>
              </a:rPr>
              <a:t>broader range of wares </a:t>
            </a:r>
          </a:p>
          <a:p>
            <a:pPr lvl="2"/>
            <a:r>
              <a:rPr lang="en-US" sz="3200" baseline="0" dirty="0" smtClean="0">
                <a:latin typeface="Garamond" pitchFamily="18" charset="0"/>
              </a:rPr>
              <a:t>Use </a:t>
            </a:r>
            <a:r>
              <a:rPr lang="en-US" sz="3200" baseline="0" dirty="0" smtClean="0">
                <a:latin typeface="Garamond" pitchFamily="18" charset="0"/>
              </a:rPr>
              <a:t>of a less similar mark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Taxonomy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(</a:t>
            </a:r>
            <a:r>
              <a:rPr lang="en-US" baseline="0" dirty="0" smtClean="0">
                <a:latin typeface="Garamond" pitchFamily="18" charset="0"/>
              </a:rPr>
              <a:t>1) generic – the name of the wares: shredded wheat</a:t>
            </a:r>
          </a:p>
          <a:p>
            <a:r>
              <a:rPr lang="en-US" baseline="0" dirty="0" smtClean="0">
                <a:latin typeface="Garamond" pitchFamily="18" charset="0"/>
              </a:rPr>
              <a:t>(</a:t>
            </a:r>
            <a:r>
              <a:rPr lang="en-US" baseline="0" dirty="0" smtClean="0">
                <a:latin typeface="Garamond" pitchFamily="18" charset="0"/>
              </a:rPr>
              <a:t>2) descriptive – descriptive of the wares: Canadian beer</a:t>
            </a:r>
          </a:p>
          <a:p>
            <a:r>
              <a:rPr lang="en-US" baseline="0" dirty="0" smtClean="0">
                <a:latin typeface="Garamond" pitchFamily="18" charset="0"/>
              </a:rPr>
              <a:t>(</a:t>
            </a:r>
            <a:r>
              <a:rPr lang="en-US" baseline="0" dirty="0" smtClean="0">
                <a:latin typeface="Garamond" pitchFamily="18" charset="0"/>
              </a:rPr>
              <a:t>3) suggestive – Alpine </a:t>
            </a:r>
            <a:r>
              <a:rPr lang="en-US" baseline="0" dirty="0" smtClean="0">
                <a:latin typeface="Garamond" pitchFamily="18" charset="0"/>
              </a:rPr>
              <a:t>beer</a:t>
            </a:r>
          </a:p>
          <a:p>
            <a:r>
              <a:rPr lang="en-US" dirty="0" smtClean="0">
                <a:latin typeface="Garamond" pitchFamily="18" charset="0"/>
              </a:rPr>
              <a:t>a</a:t>
            </a:r>
            <a:r>
              <a:rPr lang="en-US" dirty="0" smtClean="0">
                <a:latin typeface="Garamond" pitchFamily="18" charset="0"/>
              </a:rPr>
              <a:t>rbitrary </a:t>
            </a:r>
            <a:r>
              <a:rPr lang="en-US" dirty="0" smtClean="0">
                <a:latin typeface="Garamond" pitchFamily="18" charset="0"/>
              </a:rPr>
              <a:t>(a real word applied out of context)</a:t>
            </a:r>
            <a:endParaRPr lang="en-US" baseline="0" dirty="0" smtClean="0">
              <a:latin typeface="Garamond" pitchFamily="18" charset="0"/>
            </a:endParaRPr>
          </a:p>
          <a:p>
            <a:r>
              <a:rPr lang="en-US" baseline="0" dirty="0" smtClean="0">
                <a:latin typeface="Garamond" pitchFamily="18" charset="0"/>
              </a:rPr>
              <a:t>(</a:t>
            </a:r>
            <a:r>
              <a:rPr lang="en-US" baseline="0" dirty="0" smtClean="0">
                <a:latin typeface="Garamond" pitchFamily="18" charset="0"/>
              </a:rPr>
              <a:t>4) fanciful (not a real word – </a:t>
            </a:r>
            <a:r>
              <a:rPr lang="en-US" baseline="0" dirty="0" err="1" smtClean="0">
                <a:latin typeface="Garamond" pitchFamily="18" charset="0"/>
              </a:rPr>
              <a:t>eg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Exxon</a:t>
            </a:r>
            <a:r>
              <a:rPr lang="en-US" baseline="0" dirty="0" smtClean="0">
                <a:latin typeface="Garamond" pitchFamily="18" charset="0"/>
              </a:rPr>
              <a:t>)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Field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c) the nature of the wares, services or business;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more similar the wares, the greater the likelihood of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Though </a:t>
            </a:r>
            <a:r>
              <a:rPr lang="en-US" baseline="0" dirty="0" smtClean="0">
                <a:latin typeface="Garamond" pitchFamily="18" charset="0"/>
              </a:rPr>
              <a:t>it is not necessary that the mark be registered in respect of the defendant’s wares for confusion to arise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same mark in completely different fields may not be confusing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Dodge </a:t>
            </a:r>
            <a:r>
              <a:rPr lang="en-US" baseline="0" dirty="0" smtClean="0">
                <a:latin typeface="Garamond" pitchFamily="18" charset="0"/>
              </a:rPr>
              <a:t>Dart and Dart plastic coffee cup lids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Nature </a:t>
            </a:r>
            <a:r>
              <a:rPr lang="en-US" baseline="0" dirty="0" smtClean="0">
                <a:latin typeface="Garamond" pitchFamily="18" charset="0"/>
              </a:rPr>
              <a:t>of the Trade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d) the nature of the trade; and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The </a:t>
            </a:r>
            <a:r>
              <a:rPr lang="en-US" sz="3200" baseline="0" dirty="0" smtClean="0">
                <a:latin typeface="Garamond" pitchFamily="18" charset="0"/>
              </a:rPr>
              <a:t>circumstances in which the wares are sold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Are </a:t>
            </a:r>
            <a:r>
              <a:rPr lang="en-US" sz="3200" baseline="0" dirty="0" smtClean="0">
                <a:latin typeface="Garamond" pitchFamily="18" charset="0"/>
              </a:rPr>
              <a:t>the wares sold together, in the same shop?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Who </a:t>
            </a:r>
            <a:r>
              <a:rPr lang="en-US" sz="3200" baseline="0" dirty="0" smtClean="0">
                <a:latin typeface="Garamond" pitchFamily="18" charset="0"/>
              </a:rPr>
              <a:t>are the purchasers?</a:t>
            </a:r>
          </a:p>
          <a:p>
            <a:pPr lvl="2"/>
            <a:r>
              <a:rPr lang="en-US" sz="3200" baseline="0" dirty="0" smtClean="0">
                <a:latin typeface="Garamond" pitchFamily="18" charset="0"/>
              </a:rPr>
              <a:t>Are </a:t>
            </a:r>
            <a:r>
              <a:rPr lang="en-US" sz="3200" baseline="0" dirty="0" smtClean="0">
                <a:latin typeface="Garamond" pitchFamily="18" charset="0"/>
              </a:rPr>
              <a:t>they professional buyers?</a:t>
            </a:r>
          </a:p>
          <a:p>
            <a:pPr lvl="1"/>
            <a:r>
              <a:rPr lang="en-US" sz="3200" baseline="0" dirty="0" smtClean="0">
                <a:latin typeface="Garamond" pitchFamily="18" charset="0"/>
              </a:rPr>
              <a:t>Are </a:t>
            </a:r>
            <a:r>
              <a:rPr lang="en-US" sz="3200" baseline="0" dirty="0" smtClean="0">
                <a:latin typeface="Garamond" pitchFamily="18" charset="0"/>
              </a:rPr>
              <a:t>they purchased hastily, or after close inspection?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Resemblance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e) the degree of resemblance between the trade-marks or trade-names in appearance or sound or in the ideas suggested by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them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more similar, the greater the likelihood of confusion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similarity may be appearance </a:t>
            </a:r>
            <a:r>
              <a:rPr lang="en-US" i="1" baseline="0" dirty="0" smtClean="0">
                <a:latin typeface="Garamond" pitchFamily="18" charset="0"/>
              </a:rPr>
              <a:t>or sound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Depreciation </a:t>
            </a:r>
            <a:r>
              <a:rPr lang="en-US" baseline="0" dirty="0" smtClean="0">
                <a:latin typeface="Garamond" pitchFamily="18" charset="0"/>
              </a:rPr>
              <a:t>of Goodwill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22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(1) No person shall use a trade-mark registered by another person in a manner that is likely to have the effect of depreciating the value of the goodwill attaching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thereto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Controversial </a:t>
            </a:r>
            <a:r>
              <a:rPr lang="en-US" baseline="0" dirty="0" smtClean="0">
                <a:latin typeface="Garamond" pitchFamily="18" charset="0"/>
              </a:rPr>
              <a:t>and rarely (but not never) </a:t>
            </a:r>
            <a:r>
              <a:rPr lang="en-US" baseline="0" dirty="0" smtClean="0">
                <a:latin typeface="Garamond" pitchFamily="18" charset="0"/>
              </a:rPr>
              <a:t>used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Important especially for famous marks</a:t>
            </a:r>
          </a:p>
          <a:p>
            <a:pPr lvl="2"/>
            <a:r>
              <a:rPr lang="en-US" sz="2800" baseline="0" dirty="0" smtClean="0">
                <a:latin typeface="Garamond" pitchFamily="18" charset="0"/>
              </a:rPr>
              <a:t>Where</a:t>
            </a:r>
            <a:r>
              <a:rPr lang="en-US" sz="2800" dirty="0" smtClean="0">
                <a:latin typeface="Garamond" pitchFamily="18" charset="0"/>
              </a:rPr>
              <a:t> confusion is difficult to show because wares are not similar</a:t>
            </a:r>
            <a:endParaRPr lang="en-US" sz="2800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Length </a:t>
            </a:r>
            <a:r>
              <a:rPr lang="en-US" baseline="0" dirty="0" smtClean="0">
                <a:latin typeface="Garamond" pitchFamily="18" charset="0"/>
              </a:rPr>
              <a:t>of 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b) the length of time the trade-marks or trade-names have been in use;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May </a:t>
            </a:r>
            <a:r>
              <a:rPr lang="en-US" baseline="0" dirty="0" smtClean="0">
                <a:latin typeface="Garamond" pitchFamily="18" charset="0"/>
              </a:rPr>
              <a:t>be relevant in different ways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A </a:t>
            </a:r>
            <a:r>
              <a:rPr lang="en-US" baseline="0" dirty="0" smtClean="0">
                <a:latin typeface="Garamond" pitchFamily="18" charset="0"/>
              </a:rPr>
              <a:t>mark which is long established may be stronger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See </a:t>
            </a:r>
            <a:r>
              <a:rPr lang="en-US" baseline="0" dirty="0" smtClean="0">
                <a:latin typeface="Garamond" pitchFamily="18" charset="0"/>
              </a:rPr>
              <a:t>United Artists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But </a:t>
            </a:r>
            <a:r>
              <a:rPr lang="en-US" baseline="0" dirty="0" smtClean="0">
                <a:latin typeface="Garamond" pitchFamily="18" charset="0"/>
              </a:rPr>
              <a:t>if two marks have been used together for a long period, it may become necessary to show actual confusion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See </a:t>
            </a:r>
            <a:r>
              <a:rPr lang="en-US" baseline="0" dirty="0" smtClean="0">
                <a:latin typeface="Garamond" pitchFamily="18" charset="0"/>
              </a:rPr>
              <a:t>Pepsi-Cola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err="1" smtClean="0">
                <a:latin typeface="Garamond" pitchFamily="18" charset="0"/>
              </a:rPr>
              <a:t>Mr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Submarine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At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this point the learned judge considered and appears to have taken into account that there was no similarity in the style of lettering used and the </a:t>
            </a:r>
            <a:r>
              <a:rPr lang="en-US" baseline="0" dirty="0" err="1" smtClean="0">
                <a:solidFill>
                  <a:srgbClr val="66FF66"/>
                </a:solidFill>
                <a:latin typeface="Garamond" pitchFamily="18" charset="0"/>
              </a:rPr>
              <a:t>colouring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of the signs of the parties and that the appearances of the two marks as actually used on signs, boxes,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etc,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is quite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different.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err="1" smtClean="0">
                <a:latin typeface="Garamond" pitchFamily="18" charset="0"/>
              </a:rPr>
              <a:t>Mr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Submarine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These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in my opinion would be very relevant considerations if the proceeding were a passing-off action at common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law.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They are irrelevant in a proceeding for infringement of a registered trade mark and should have been given no weight in determining whether the trade marks and trade names in issue are confusing with the appellant's registered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mark.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err="1" smtClean="0">
                <a:latin typeface="Garamond" pitchFamily="18" charset="0"/>
              </a:rPr>
              <a:t>Mr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Submarine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Why </a:t>
            </a:r>
            <a:r>
              <a:rPr lang="en-US" baseline="0" dirty="0" smtClean="0">
                <a:latin typeface="Garamond" pitchFamily="18" charset="0"/>
              </a:rPr>
              <a:t>are these factors irrelevant?</a:t>
            </a:r>
          </a:p>
          <a:p>
            <a:r>
              <a:rPr lang="en-US" u="sng" dirty="0" smtClean="0"/>
              <a:t>REGISTRATION NUMBER:</a:t>
            </a:r>
          </a:p>
          <a:p>
            <a:r>
              <a:rPr lang="en-US" dirty="0" smtClean="0"/>
              <a:t>TMA187539</a:t>
            </a:r>
          </a:p>
          <a:p>
            <a:r>
              <a:rPr lang="en-US" u="sng" dirty="0" smtClean="0"/>
              <a:t>TRADE-MARK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MR. SUBMARINE</a:t>
            </a:r>
          </a:p>
          <a:p>
            <a:r>
              <a:rPr lang="en-US" u="sng" dirty="0" smtClean="0"/>
              <a:t>DISCLAIMER TEXT:</a:t>
            </a:r>
          </a:p>
          <a:p>
            <a:r>
              <a:rPr lang="en-US" dirty="0" smtClean="0"/>
              <a:t>The right to the exclusive use of the word SUBMARINE is disclaimed apart from the trade-mark</a:t>
            </a:r>
            <a:r>
              <a:rPr lang="en-US" dirty="0" smtClean="0"/>
              <a:t>.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err="1" smtClean="0">
                <a:latin typeface="Garamond" pitchFamily="18" charset="0"/>
              </a:rPr>
              <a:t>Mr</a:t>
            </a:r>
            <a:r>
              <a:rPr lang="en-US" baseline="0" dirty="0" smtClean="0">
                <a:latin typeface="Garamond" pitchFamily="18" charset="0"/>
              </a:rPr>
              <a:t> </a:t>
            </a:r>
            <a:r>
              <a:rPr lang="en-US" baseline="0" dirty="0" smtClean="0">
                <a:latin typeface="Garamond" pitchFamily="18" charset="0"/>
              </a:rPr>
              <a:t>Submarine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Note</a:t>
            </a:r>
            <a:r>
              <a:rPr lang="en-US" baseline="0" dirty="0" smtClean="0">
                <a:latin typeface="Garamond" pitchFamily="18" charset="0"/>
              </a:rPr>
              <a:t>: </a:t>
            </a:r>
            <a:r>
              <a:rPr lang="en-US" baseline="0" dirty="0" smtClean="0">
                <a:latin typeface="Garamond" pitchFamily="18" charset="0"/>
              </a:rPr>
              <a:t>JB </a:t>
            </a:r>
            <a:r>
              <a:rPr lang="en-US" baseline="0" dirty="0" smtClean="0">
                <a:latin typeface="Garamond" pitchFamily="18" charset="0"/>
              </a:rPr>
              <a:t>Submarine (TMA489039) and Captain Submarine (TMA195908) are both registered marks</a:t>
            </a:r>
          </a:p>
          <a:p>
            <a:pPr lvl="2"/>
            <a:r>
              <a:rPr lang="en-US" baseline="0" dirty="0" smtClean="0">
                <a:latin typeface="Garamond" pitchFamily="18" charset="0"/>
              </a:rPr>
              <a:t>Are </a:t>
            </a:r>
            <a:r>
              <a:rPr lang="en-US" baseline="0" dirty="0" smtClean="0">
                <a:latin typeface="Garamond" pitchFamily="18" charset="0"/>
              </a:rPr>
              <a:t>these confusing with “</a:t>
            </a:r>
            <a:r>
              <a:rPr lang="en-US" baseline="0" dirty="0" smtClean="0">
                <a:latin typeface="Garamond" pitchFamily="18" charset="0"/>
              </a:rPr>
              <a:t>Mr. </a:t>
            </a:r>
            <a:r>
              <a:rPr lang="en-US" baseline="0" dirty="0" smtClean="0">
                <a:latin typeface="Garamond" pitchFamily="18" charset="0"/>
              </a:rPr>
              <a:t>Submarine”?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Nominative </a:t>
            </a:r>
            <a:r>
              <a:rPr lang="en-US" baseline="0" dirty="0" smtClean="0">
                <a:latin typeface="Garamond" pitchFamily="18" charset="0"/>
              </a:rPr>
              <a:t>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Nominative </a:t>
            </a:r>
            <a:r>
              <a:rPr lang="en-US" baseline="0" dirty="0" smtClean="0">
                <a:latin typeface="Garamond" pitchFamily="18" charset="0"/>
              </a:rPr>
              <a:t>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Despite </a:t>
            </a:r>
            <a:r>
              <a:rPr lang="en-US" baseline="0" dirty="0" smtClean="0">
                <a:latin typeface="Garamond" pitchFamily="18" charset="0"/>
              </a:rPr>
              <a:t>the wording of </a:t>
            </a:r>
            <a:r>
              <a:rPr lang="en-US" baseline="0" dirty="0" smtClean="0">
                <a:latin typeface="Garamond" pitchFamily="18" charset="0"/>
              </a:rPr>
              <a:t>s.19</a:t>
            </a:r>
            <a:r>
              <a:rPr lang="en-US" baseline="0" dirty="0" smtClean="0">
                <a:latin typeface="Garamond" pitchFamily="18" charset="0"/>
              </a:rPr>
              <a:t>, that section only prohibits the use of the mark “as a mark”, that is, in identifying the source of the wares</a:t>
            </a:r>
          </a:p>
          <a:p>
            <a:pPr lvl="1"/>
            <a:r>
              <a:rPr lang="en-US" i="1" baseline="0" dirty="0" smtClean="0">
                <a:latin typeface="Garamond" pitchFamily="18" charset="0"/>
              </a:rPr>
              <a:t>Yeast-</a:t>
            </a:r>
            <a:r>
              <a:rPr lang="en-US" i="1" baseline="0" dirty="0" err="1" smtClean="0">
                <a:latin typeface="Garamond" pitchFamily="18" charset="0"/>
              </a:rPr>
              <a:t>Vite</a:t>
            </a:r>
            <a:r>
              <a:rPr lang="en-US" i="1" baseline="0" dirty="0" smtClean="0">
                <a:latin typeface="Garamond" pitchFamily="18" charset="0"/>
              </a:rPr>
              <a:t>, adopted in Clairol v Thomas Supply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Nominative </a:t>
            </a:r>
            <a:r>
              <a:rPr lang="en-US" baseline="0" dirty="0" smtClean="0">
                <a:latin typeface="Garamond" pitchFamily="18" charset="0"/>
              </a:rPr>
              <a:t>use of the mark is not actionable under </a:t>
            </a:r>
            <a:r>
              <a:rPr lang="en-US" baseline="0" dirty="0" smtClean="0">
                <a:latin typeface="Garamond" pitchFamily="18" charset="0"/>
              </a:rPr>
              <a:t>s.19</a:t>
            </a:r>
            <a:endParaRPr lang="en-US" baseline="0" dirty="0" smtClean="0">
              <a:latin typeface="Garamond" pitchFamily="18" charset="0"/>
            </a:endParaRPr>
          </a:p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situation with respect to </a:t>
            </a:r>
            <a:r>
              <a:rPr lang="en-US" baseline="0" dirty="0" smtClean="0">
                <a:latin typeface="Garamond" pitchFamily="18" charset="0"/>
              </a:rPr>
              <a:t>s.22 </a:t>
            </a:r>
            <a:r>
              <a:rPr lang="en-US" baseline="0" dirty="0" smtClean="0">
                <a:latin typeface="Garamond" pitchFamily="18" charset="0"/>
              </a:rPr>
              <a:t>is not clear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New </a:t>
            </a:r>
            <a:r>
              <a:rPr lang="en-US" baseline="0" dirty="0" smtClean="0">
                <a:latin typeface="Garamond" pitchFamily="18" charset="0"/>
              </a:rPr>
              <a:t>Kids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Garamond" pitchFamily="18" charset="0"/>
              </a:rPr>
              <a:t>Why are the New Kids objecting to the use of their name in the polls?</a:t>
            </a:r>
            <a:endParaRPr 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Section 19</a:t>
            </a:r>
            <a:br>
              <a:rPr lang="en-US" baseline="0" dirty="0" smtClean="0">
                <a:latin typeface="Garamond" pitchFamily="18" charset="0"/>
              </a:rPr>
            </a:br>
            <a:r>
              <a:rPr lang="en-US" baseline="0" dirty="0" smtClean="0">
                <a:latin typeface="Garamond" pitchFamily="18" charset="0"/>
              </a:rPr>
              <a:t>Same Mark, Same Wares</a:t>
            </a:r>
            <a:endParaRPr lang="en-US" baseline="0" dirty="0" smtClean="0">
              <a:latin typeface="Garamond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Marks </a:t>
            </a:r>
            <a:r>
              <a:rPr lang="en-US" baseline="0" dirty="0" smtClean="0">
                <a:latin typeface="Garamond" pitchFamily="18" charset="0"/>
              </a:rPr>
              <a:t>are registered in respect of specified </a:t>
            </a:r>
            <a:r>
              <a:rPr lang="en-US" baseline="0" dirty="0" smtClean="0">
                <a:latin typeface="Garamond" pitchFamily="18" charset="0"/>
              </a:rPr>
              <a:t>wares</a:t>
            </a:r>
          </a:p>
          <a:p>
            <a:pPr lvl="0"/>
            <a:r>
              <a:rPr lang="en-US" dirty="0" smtClean="0">
                <a:latin typeface="Garamond" pitchFamily="18" charset="0"/>
              </a:rPr>
              <a:t>Same mark, same wares = s.19 infringement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NO</a:t>
            </a:r>
            <a:r>
              <a:rPr lang="en-US" dirty="0" smtClean="0">
                <a:latin typeface="Garamond" pitchFamily="18" charset="0"/>
              </a:rPr>
              <a:t> need to show confusion</a:t>
            </a:r>
            <a:endParaRPr lang="en-US" baseline="0" dirty="0" smtClean="0"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Same mark,</a:t>
            </a:r>
            <a:r>
              <a:rPr lang="en-US" dirty="0" smtClean="0">
                <a:latin typeface="Garamond" pitchFamily="18" charset="0"/>
              </a:rPr>
              <a:t> different wares is NOT caught by </a:t>
            </a:r>
            <a:r>
              <a:rPr lang="en-US" baseline="0" dirty="0" smtClean="0">
                <a:latin typeface="Garamond" pitchFamily="18" charset="0"/>
              </a:rPr>
              <a:t>s.19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Similar mark, same wares is NOT caught by s.19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Section </a:t>
            </a:r>
            <a:r>
              <a:rPr lang="en-US" baseline="0" dirty="0" smtClean="0">
                <a:latin typeface="Garamond" pitchFamily="18" charset="0"/>
              </a:rPr>
              <a:t>19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s.19. . .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the registration of a trade-mark in respect of any wares or services, unless shown to be invalid, gives to the owner of the trade-mark the exclusive right to the use throughout Canada of the trade-mark in respect of those wares or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services.</a:t>
            </a:r>
            <a:endParaRPr lang="en-US" baseline="0" dirty="0" smtClean="0">
              <a:solidFill>
                <a:srgbClr val="66FF66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“Use”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“</a:t>
            </a:r>
            <a:r>
              <a:rPr lang="en-US" baseline="0" dirty="0" smtClean="0">
                <a:latin typeface="Garamond" pitchFamily="18" charset="0"/>
              </a:rPr>
              <a:t>Use” in </a:t>
            </a:r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has been judicially interpreted to mean “use as a mark” </a:t>
            </a:r>
            <a:r>
              <a:rPr lang="en-US" baseline="0" dirty="0" err="1" smtClean="0">
                <a:latin typeface="Garamond" pitchFamily="18" charset="0"/>
              </a:rPr>
              <a:t>ie</a:t>
            </a:r>
            <a:r>
              <a:rPr lang="en-US" baseline="0" dirty="0" smtClean="0">
                <a:latin typeface="Garamond" pitchFamily="18" charset="0"/>
              </a:rPr>
              <a:t>  </a:t>
            </a:r>
            <a:r>
              <a:rPr lang="en-US" baseline="0" dirty="0" smtClean="0">
                <a:latin typeface="Garamond" pitchFamily="18" charset="0"/>
              </a:rPr>
              <a:t>for the purpose of distinguishing the </a:t>
            </a:r>
            <a:r>
              <a:rPr lang="en-US" baseline="0" dirty="0" smtClean="0">
                <a:latin typeface="Garamond" pitchFamily="18" charset="0"/>
              </a:rPr>
              <a:t>wares.  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Use</a:t>
            </a:r>
            <a:r>
              <a:rPr lang="en-US" dirty="0" smtClean="0">
                <a:latin typeface="Garamond" pitchFamily="18" charset="0"/>
              </a:rPr>
              <a:t> of </a:t>
            </a:r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mark </a:t>
            </a:r>
            <a:r>
              <a:rPr lang="en-US" baseline="0" dirty="0" smtClean="0">
                <a:latin typeface="Garamond" pitchFamily="18" charset="0"/>
              </a:rPr>
              <a:t>by a </a:t>
            </a:r>
            <a:r>
              <a:rPr lang="en-US" baseline="0" dirty="0" smtClean="0">
                <a:latin typeface="Garamond" pitchFamily="18" charset="0"/>
              </a:rPr>
              <a:t>competitor in comparative advertising does not infringe </a:t>
            </a:r>
            <a:r>
              <a:rPr lang="en-US" baseline="0" dirty="0" smtClean="0">
                <a:latin typeface="Garamond" pitchFamily="18" charset="0"/>
              </a:rPr>
              <a:t>s.19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Confusing </a:t>
            </a:r>
            <a:r>
              <a:rPr lang="en-US" baseline="0" dirty="0" smtClean="0">
                <a:latin typeface="Garamond" pitchFamily="18" charset="0"/>
              </a:rPr>
              <a:t>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20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(1) The right of the owner of a registered trade-mark to its exclusive use shall be deemed to be infringed by a person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.who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sells, distributes or advertises wares or services in association with a </a:t>
            </a:r>
            <a:r>
              <a:rPr lang="en-US" baseline="0" dirty="0" smtClean="0">
                <a:solidFill>
                  <a:srgbClr val="FFFF66"/>
                </a:solidFill>
                <a:latin typeface="Garamond" pitchFamily="18" charset="0"/>
              </a:rPr>
              <a:t>confusing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 trade-mark or trade- name 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. . .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May be same mark, different wares</a:t>
            </a:r>
          </a:p>
          <a:p>
            <a:pPr lvl="1"/>
            <a:r>
              <a:rPr lang="en-US" dirty="0" smtClean="0">
                <a:latin typeface="Garamond" pitchFamily="18" charset="0"/>
              </a:rPr>
              <a:t>Different mark, same wares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Different mark, different wares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&amp; 20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>
                <a:latin typeface="Garamond" pitchFamily="18" charset="0"/>
              </a:rPr>
              <a:t>The </a:t>
            </a:r>
            <a:r>
              <a:rPr lang="en-US" baseline="0" dirty="0" smtClean="0">
                <a:latin typeface="Garamond" pitchFamily="18" charset="0"/>
              </a:rPr>
              <a:t>section headings to </a:t>
            </a:r>
            <a:r>
              <a:rPr lang="en-US" baseline="0" dirty="0" smtClean="0">
                <a:latin typeface="Garamond" pitchFamily="18" charset="0"/>
              </a:rPr>
              <a:t>ss.19 </a:t>
            </a:r>
            <a:r>
              <a:rPr lang="en-US" baseline="0" dirty="0" smtClean="0">
                <a:latin typeface="Garamond" pitchFamily="18" charset="0"/>
              </a:rPr>
              <a:t>&amp; 20 respectively are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Rights </a:t>
            </a:r>
            <a:r>
              <a:rPr lang="en-US" baseline="0" dirty="0" smtClean="0">
                <a:latin typeface="Garamond" pitchFamily="18" charset="0"/>
              </a:rPr>
              <a:t>conferred by registration – </a:t>
            </a:r>
            <a:r>
              <a:rPr lang="en-US" baseline="0" dirty="0" smtClean="0">
                <a:latin typeface="Garamond" pitchFamily="18" charset="0"/>
              </a:rPr>
              <a:t>s. </a:t>
            </a:r>
            <a:r>
              <a:rPr lang="en-US" baseline="0" dirty="0" smtClean="0">
                <a:latin typeface="Garamond" pitchFamily="18" charset="0"/>
              </a:rPr>
              <a:t>19</a:t>
            </a:r>
          </a:p>
          <a:p>
            <a:pPr lvl="1"/>
            <a:r>
              <a:rPr lang="en-US" baseline="0" dirty="0" smtClean="0">
                <a:latin typeface="Garamond" pitchFamily="18" charset="0"/>
              </a:rPr>
              <a:t>Infringement </a:t>
            </a:r>
            <a:r>
              <a:rPr lang="en-US" baseline="0" dirty="0" smtClean="0">
                <a:latin typeface="Garamond" pitchFamily="18" charset="0"/>
              </a:rPr>
              <a:t>– </a:t>
            </a:r>
            <a:r>
              <a:rPr lang="en-US" baseline="0" dirty="0" smtClean="0">
                <a:latin typeface="Garamond" pitchFamily="18" charset="0"/>
              </a:rPr>
              <a:t>s. </a:t>
            </a:r>
            <a:r>
              <a:rPr lang="en-US" baseline="0" dirty="0" smtClean="0">
                <a:latin typeface="Garamond" pitchFamily="18" charset="0"/>
              </a:rPr>
              <a:t>20(1)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This </a:t>
            </a:r>
            <a:r>
              <a:rPr lang="en-US" baseline="0" dirty="0" smtClean="0">
                <a:latin typeface="Garamond" pitchFamily="18" charset="0"/>
              </a:rPr>
              <a:t>suggests that </a:t>
            </a:r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defines the right and </a:t>
            </a:r>
            <a:r>
              <a:rPr lang="en-US" baseline="0" dirty="0" smtClean="0">
                <a:latin typeface="Garamond" pitchFamily="18" charset="0"/>
              </a:rPr>
              <a:t>s.20 </a:t>
            </a:r>
            <a:r>
              <a:rPr lang="en-US" baseline="0" dirty="0" smtClean="0">
                <a:latin typeface="Garamond" pitchFamily="18" charset="0"/>
              </a:rPr>
              <a:t>defines infringement</a:t>
            </a:r>
          </a:p>
          <a:p>
            <a:pPr lvl="0"/>
            <a:r>
              <a:rPr lang="en-US" baseline="0" dirty="0" smtClean="0">
                <a:latin typeface="Garamond" pitchFamily="18" charset="0"/>
              </a:rPr>
              <a:t>However</a:t>
            </a:r>
            <a:r>
              <a:rPr lang="en-US" baseline="0" dirty="0" smtClean="0">
                <a:latin typeface="Garamond" pitchFamily="18" charset="0"/>
              </a:rPr>
              <a:t>, the sections are generally understood to define two different heads of infringement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aseline="0" dirty="0" smtClean="0">
                <a:latin typeface="Garamond" pitchFamily="18" charset="0"/>
              </a:rPr>
              <a:t>Bona </a:t>
            </a:r>
            <a:r>
              <a:rPr lang="en-US" baseline="0" dirty="0" smtClean="0">
                <a:latin typeface="Garamond" pitchFamily="18" charset="0"/>
              </a:rPr>
              <a:t>Fide Use of Personal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s.20(1). . . </a:t>
            </a:r>
            <a:r>
              <a:rPr lang="en-US" sz="2400" baseline="0" dirty="0" smtClean="0">
                <a:solidFill>
                  <a:srgbClr val="FFFF66"/>
                </a:solidFill>
                <a:latin typeface="Garamond" pitchFamily="18" charset="0"/>
              </a:rPr>
              <a:t>but no registration of a trade-mark prevents 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a person from making</a:t>
            </a:r>
          </a:p>
          <a:p>
            <a:pPr lvl="1"/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a) </a:t>
            </a:r>
            <a:r>
              <a:rPr lang="en-US" sz="2400" baseline="0" dirty="0" smtClean="0">
                <a:solidFill>
                  <a:srgbClr val="FFFF66"/>
                </a:solidFill>
                <a:latin typeface="Garamond" pitchFamily="18" charset="0"/>
              </a:rPr>
              <a:t>any bona fide use of his personal name as a trade-name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, or</a:t>
            </a:r>
          </a:p>
          <a:p>
            <a:pPr lvl="1"/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b) </a:t>
            </a:r>
            <a:r>
              <a:rPr lang="en-US" sz="2400" baseline="0" dirty="0" smtClean="0">
                <a:solidFill>
                  <a:srgbClr val="FFFF66"/>
                </a:solidFill>
                <a:latin typeface="Garamond" pitchFamily="18" charset="0"/>
              </a:rPr>
              <a:t>any bona fide use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, </a:t>
            </a:r>
            <a:r>
              <a:rPr lang="en-US" sz="2400" baseline="0" dirty="0" smtClean="0">
                <a:solidFill>
                  <a:srgbClr val="FFFF66"/>
                </a:solidFill>
                <a:latin typeface="Garamond" pitchFamily="18" charset="0"/>
              </a:rPr>
              <a:t>other than as a trade-mark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,</a:t>
            </a:r>
          </a:p>
          <a:p>
            <a:pPr lvl="2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err="1" smtClean="0">
                <a:solidFill>
                  <a:srgbClr val="66FF66"/>
                </a:solidFill>
                <a:latin typeface="Garamond" pitchFamily="18" charset="0"/>
              </a:rPr>
              <a:t>i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) of the geographical name of his place of business, or</a:t>
            </a:r>
          </a:p>
          <a:p>
            <a:pPr lvl="2"/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(</a:t>
            </a:r>
            <a:r>
              <a:rPr lang="en-US" baseline="0" dirty="0" smtClean="0">
                <a:solidFill>
                  <a:srgbClr val="66FF66"/>
                </a:solidFill>
                <a:latin typeface="Garamond" pitchFamily="18" charset="0"/>
              </a:rPr>
              <a:t>ii) of any accurate description of the character or quality of his wares or services,</a:t>
            </a:r>
          </a:p>
          <a:p>
            <a:pPr lvl="0"/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in 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such a manner as is not likely to have the effect of depreciating the value of the goodwill attaching to the trade- </a:t>
            </a:r>
            <a:r>
              <a:rPr lang="en-US" sz="2400" baseline="0" dirty="0" smtClean="0">
                <a:solidFill>
                  <a:srgbClr val="66FF66"/>
                </a:solidFill>
                <a:latin typeface="Garamond" pitchFamily="18" charset="0"/>
              </a:rPr>
              <a:t>mark</a:t>
            </a:r>
            <a:endParaRPr lang="en-US" sz="2400" baseline="0" dirty="0" smtClean="0">
              <a:solidFill>
                <a:srgbClr val="66FF66"/>
              </a:solidFill>
              <a:latin typeface="Garamond" pitchFamily="18" charset="0"/>
            </a:endParaRPr>
          </a:p>
          <a:p>
            <a:pPr lvl="1"/>
            <a:r>
              <a:rPr lang="en-US" baseline="0" dirty="0" smtClean="0">
                <a:latin typeface="Garamond" pitchFamily="18" charset="0"/>
              </a:rPr>
              <a:t>This </a:t>
            </a:r>
            <a:r>
              <a:rPr lang="en-US" baseline="0" dirty="0" smtClean="0">
                <a:latin typeface="Garamond" pitchFamily="18" charset="0"/>
              </a:rPr>
              <a:t>part of </a:t>
            </a:r>
            <a:r>
              <a:rPr lang="en-US" baseline="0" dirty="0" smtClean="0">
                <a:latin typeface="Garamond" pitchFamily="18" charset="0"/>
              </a:rPr>
              <a:t>s.20 </a:t>
            </a:r>
            <a:r>
              <a:rPr lang="en-US" baseline="0" dirty="0" smtClean="0">
                <a:latin typeface="Garamond" pitchFamily="18" charset="0"/>
              </a:rPr>
              <a:t>is generally understood to apply to protect any use, whether the infringement is claimed under </a:t>
            </a:r>
            <a:r>
              <a:rPr lang="en-US" baseline="0" dirty="0" smtClean="0">
                <a:latin typeface="Garamond" pitchFamily="18" charset="0"/>
              </a:rPr>
              <a:t>s.19 </a:t>
            </a:r>
            <a:r>
              <a:rPr lang="en-US" baseline="0" dirty="0" smtClean="0">
                <a:latin typeface="Garamond" pitchFamily="18" charset="0"/>
              </a:rPr>
              <a:t>or </a:t>
            </a:r>
            <a:r>
              <a:rPr lang="en-US" baseline="0" dirty="0" smtClean="0">
                <a:latin typeface="Garamond" pitchFamily="18" charset="0"/>
              </a:rPr>
              <a:t>s.20</a:t>
            </a:r>
            <a:endParaRPr lang="en-US" baseline="0" dirty="0" smtClean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3_Stream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530</TotalTime>
  <Words>1956</Words>
  <Application>Microsoft Office PowerPoint</Application>
  <PresentationFormat>On-screen Show (4:3)</PresentationFormat>
  <Paragraphs>168</Paragraphs>
  <Slides>37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3_Stream</vt:lpstr>
      <vt:lpstr>Trade-Mark Infringement</vt:lpstr>
      <vt:lpstr>Three Types of Infringement</vt:lpstr>
      <vt:lpstr>Depreciation of Goodwill</vt:lpstr>
      <vt:lpstr>Section 19 Same Mark, Same Wares</vt:lpstr>
      <vt:lpstr>Section 19</vt:lpstr>
      <vt:lpstr>s.19 “Use”</vt:lpstr>
      <vt:lpstr>Confusing use</vt:lpstr>
      <vt:lpstr>s.19 &amp; 20</vt:lpstr>
      <vt:lpstr>Bona Fide Use of Personal Name</vt:lpstr>
      <vt:lpstr>Bona Fide Use of Personal Name</vt:lpstr>
      <vt:lpstr>Personal Name</vt:lpstr>
      <vt:lpstr>Confusing Use: s.20</vt:lpstr>
      <vt:lpstr>Confusion</vt:lpstr>
      <vt:lpstr>Confusion</vt:lpstr>
      <vt:lpstr>Confusion as to the Source</vt:lpstr>
      <vt:lpstr>Confusion as to the Source</vt:lpstr>
      <vt:lpstr>Confusion as to the Source</vt:lpstr>
      <vt:lpstr>Actual Confusion</vt:lpstr>
      <vt:lpstr>Confusion as to the Source</vt:lpstr>
      <vt:lpstr>Actual Confusion</vt:lpstr>
      <vt:lpstr>“Have Regard” to Factors</vt:lpstr>
      <vt:lpstr>“Have Regard” to Factors</vt:lpstr>
      <vt:lpstr>Factors</vt:lpstr>
      <vt:lpstr>Strength</vt:lpstr>
      <vt:lpstr>Strength</vt:lpstr>
      <vt:lpstr>Taxonomy</vt:lpstr>
      <vt:lpstr>Field</vt:lpstr>
      <vt:lpstr>Nature of the Trade</vt:lpstr>
      <vt:lpstr>Resemblance</vt:lpstr>
      <vt:lpstr>Length of Use</vt:lpstr>
      <vt:lpstr>Mr Submarine</vt:lpstr>
      <vt:lpstr>Mr Submarine</vt:lpstr>
      <vt:lpstr>Mr Submarine</vt:lpstr>
      <vt:lpstr>Mr Submarine</vt:lpstr>
      <vt:lpstr>Nominative Use</vt:lpstr>
      <vt:lpstr>Nominative Use</vt:lpstr>
      <vt:lpstr>New Kids</vt:lpstr>
    </vt:vector>
  </TitlesOfParts>
  <Company> UNB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Security Interests in Personal Property: The PPSA Section I Introduction</dc:title>
  <dc:creator>Norman Siebrasse</dc:creator>
  <cp:lastModifiedBy>Norman Siebrasse</cp:lastModifiedBy>
  <cp:revision>80</cp:revision>
  <dcterms:created xsi:type="dcterms:W3CDTF">2008-09-03T13:51:24Z</dcterms:created>
  <dcterms:modified xsi:type="dcterms:W3CDTF">2009-11-26T19:56:46Z</dcterms:modified>
</cp:coreProperties>
</file>